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6" r:id="rId4"/>
    <p:sldId id="269" r:id="rId5"/>
    <p:sldId id="272" r:id="rId6"/>
    <p:sldId id="285" r:id="rId7"/>
    <p:sldId id="265" r:id="rId8"/>
    <p:sldId id="277" r:id="rId9"/>
    <p:sldId id="278" r:id="rId10"/>
    <p:sldId id="262" r:id="rId11"/>
    <p:sldId id="279" r:id="rId12"/>
    <p:sldId id="280" r:id="rId13"/>
    <p:sldId id="281" r:id="rId14"/>
    <p:sldId id="282" r:id="rId15"/>
    <p:sldId id="284" r:id="rId16"/>
    <p:sldId id="290" r:id="rId17"/>
    <p:sldId id="259" r:id="rId18"/>
    <p:sldId id="294" r:id="rId19"/>
    <p:sldId id="283" r:id="rId20"/>
    <p:sldId id="286" r:id="rId21"/>
    <p:sldId id="287" r:id="rId22"/>
    <p:sldId id="289" r:id="rId23"/>
    <p:sldId id="291" r:id="rId24"/>
    <p:sldId id="275" r:id="rId25"/>
    <p:sldId id="293" r:id="rId26"/>
    <p:sldId id="292" r:id="rId27"/>
    <p:sldId id="276" r:id="rId28"/>
    <p:sldId id="288" r:id="rId29"/>
    <p:sldId id="273" r:id="rId30"/>
    <p:sldId id="27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571" autoAdjust="0"/>
  </p:normalViewPr>
  <p:slideViewPr>
    <p:cSldViewPr snapToGrid="0">
      <p:cViewPr varScale="1">
        <p:scale>
          <a:sx n="58" d="100"/>
          <a:sy n="58" d="100"/>
        </p:scale>
        <p:origin x="2880" y="6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92473-3337-4436-B145-6F0EB66896A1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FFB9C-6D24-4711-9F20-DBAB07600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52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2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입원수속과정임</a:t>
            </a:r>
            <a:endParaRPr lang="en-US" altLang="ko-KR" dirty="0"/>
          </a:p>
          <a:p>
            <a:r>
              <a:rPr lang="ko-KR" altLang="en-US" dirty="0"/>
              <a:t>환자관리에서 입원을 누르면 </a:t>
            </a:r>
            <a:endParaRPr lang="en-US" altLang="ko-KR" dirty="0"/>
          </a:p>
          <a:p>
            <a:r>
              <a:rPr lang="ko-KR" altLang="en-US" dirty="0"/>
              <a:t>이렇게 과마다 사용중인 침대 </a:t>
            </a:r>
            <a:r>
              <a:rPr lang="ko-KR" altLang="en-US" dirty="0" err="1"/>
              <a:t>현황이나오고</a:t>
            </a:r>
            <a:endParaRPr lang="en-US" altLang="ko-KR" dirty="0"/>
          </a:p>
          <a:p>
            <a:r>
              <a:rPr lang="ko-KR" altLang="en-US" dirty="0"/>
              <a:t>밑에 과를 선택하면 </a:t>
            </a:r>
            <a:r>
              <a:rPr lang="ko-KR" altLang="en-US" dirty="0" err="1"/>
              <a:t>과에맡는</a:t>
            </a:r>
            <a:r>
              <a:rPr lang="ko-KR" altLang="en-US" dirty="0"/>
              <a:t> 담당의사를 고를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86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병실현황을 </a:t>
            </a:r>
            <a:r>
              <a:rPr lang="ko-KR" altLang="en-US" dirty="0" err="1"/>
              <a:t>보는곳임</a:t>
            </a:r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ko-KR" altLang="en-US" dirty="0" err="1"/>
              <a:t>우리병원은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과만 가정하였음</a:t>
            </a:r>
            <a:endParaRPr lang="en-US" altLang="ko-KR" dirty="0"/>
          </a:p>
          <a:p>
            <a:r>
              <a:rPr lang="ko-KR" altLang="en-US" dirty="0" err="1"/>
              <a:t>각과별로</a:t>
            </a:r>
            <a:r>
              <a:rPr lang="ko-KR" altLang="en-US" dirty="0"/>
              <a:t>  위에 </a:t>
            </a:r>
            <a:r>
              <a:rPr lang="ko-KR" altLang="en-US" dirty="0" err="1"/>
              <a:t>네비바를</a:t>
            </a:r>
            <a:r>
              <a:rPr lang="ko-KR" altLang="en-US" dirty="0"/>
              <a:t> 눌러서 </a:t>
            </a:r>
            <a:r>
              <a:rPr lang="ko-KR" altLang="en-US" dirty="0" err="1"/>
              <a:t>침대볼수</a:t>
            </a:r>
            <a:r>
              <a:rPr lang="ko-KR" altLang="en-US" dirty="0"/>
              <a:t> 있고 </a:t>
            </a:r>
            <a:r>
              <a:rPr lang="ko-KR" altLang="en-US" dirty="0" err="1"/>
              <a:t>그침대를</a:t>
            </a:r>
            <a:r>
              <a:rPr lang="ko-KR" altLang="en-US" dirty="0"/>
              <a:t> 사용하는 환자정보도 </a:t>
            </a:r>
            <a:r>
              <a:rPr lang="ko-KR" altLang="en-US" dirty="0" err="1"/>
              <a:t>볼수이씀</a:t>
            </a:r>
            <a:endParaRPr lang="en-US" altLang="ko-KR" dirty="0"/>
          </a:p>
          <a:p>
            <a:r>
              <a:rPr lang="ko-KR" altLang="en-US" dirty="0" err="1"/>
              <a:t>환자옆에</a:t>
            </a:r>
            <a:r>
              <a:rPr lang="ko-KR" altLang="en-US" dirty="0"/>
              <a:t> </a:t>
            </a:r>
            <a:r>
              <a:rPr lang="ko-KR" altLang="en-US" dirty="0" err="1"/>
              <a:t>정보추가를누르면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93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ko-KR" altLang="en-US" dirty="0" err="1"/>
              <a:t>정보추가할</a:t>
            </a:r>
            <a:r>
              <a:rPr lang="ko-KR" altLang="en-US" dirty="0"/>
              <a:t> 수 있는 </a:t>
            </a:r>
            <a:r>
              <a:rPr lang="ko-KR" altLang="en-US" dirty="0" err="1"/>
              <a:t>창이뜨고</a:t>
            </a:r>
            <a:endParaRPr lang="en-US" altLang="ko-KR" dirty="0"/>
          </a:p>
          <a:p>
            <a:r>
              <a:rPr lang="ko-KR" altLang="en-US" dirty="0"/>
              <a:t>그동안의 변경된 정보를 확인할 수 </a:t>
            </a:r>
            <a:r>
              <a:rPr lang="ko-KR" altLang="en-US" dirty="0" err="1"/>
              <a:t>이씀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85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퇴원을 누르면 퇴원이 되고 퇴원기록에 </a:t>
            </a:r>
            <a:r>
              <a:rPr lang="ko-KR" altLang="en-US" dirty="0" err="1"/>
              <a:t>추가된다리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945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95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진료작성은 기본적으로 </a:t>
            </a:r>
            <a:r>
              <a:rPr lang="ko-KR" altLang="en-US" dirty="0" err="1"/>
              <a:t>진료접수된</a:t>
            </a:r>
            <a:r>
              <a:rPr lang="ko-KR" altLang="en-US" dirty="0"/>
              <a:t> </a:t>
            </a:r>
            <a:r>
              <a:rPr lang="ko-KR" altLang="en-US" dirty="0" err="1"/>
              <a:t>친구들이뜬다리</a:t>
            </a:r>
            <a:endParaRPr lang="en-US" altLang="ko-KR" dirty="0"/>
          </a:p>
          <a:p>
            <a:r>
              <a:rPr lang="ko-KR" altLang="en-US" dirty="0"/>
              <a:t>진료하기를 누르면 자동으로 값이 들어가서 </a:t>
            </a:r>
            <a:r>
              <a:rPr lang="ko-KR" altLang="en-US" dirty="0" err="1"/>
              <a:t>수월하게입력가능</a:t>
            </a:r>
            <a:endParaRPr lang="en-US" altLang="ko-KR" dirty="0"/>
          </a:p>
          <a:p>
            <a:r>
              <a:rPr lang="ko-KR" altLang="en-US" dirty="0"/>
              <a:t>작성자는 위에 보듯이 자동으로 현재계정으로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0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아두이노로</a:t>
            </a:r>
            <a:r>
              <a:rPr lang="ko-KR" altLang="en-US" dirty="0"/>
              <a:t> 받아온 병실정보를 모두 확인할 수 있음</a:t>
            </a:r>
            <a:endParaRPr lang="en-US" altLang="ko-KR" dirty="0"/>
          </a:p>
          <a:p>
            <a:r>
              <a:rPr lang="ko-KR" altLang="en-US" dirty="0"/>
              <a:t>온도와 습도는 물론 온습도의 변화추이</a:t>
            </a:r>
            <a:endParaRPr lang="en-US" altLang="ko-KR" dirty="0"/>
          </a:p>
          <a:p>
            <a:r>
              <a:rPr lang="ko-KR" altLang="en-US" dirty="0"/>
              <a:t>그리고 링거</a:t>
            </a:r>
            <a:r>
              <a:rPr lang="en-US" altLang="ko-KR" dirty="0"/>
              <a:t>, </a:t>
            </a:r>
            <a:r>
              <a:rPr lang="ko-KR" altLang="en-US" dirty="0"/>
              <a:t>기저귀</a:t>
            </a:r>
            <a:r>
              <a:rPr lang="en-US" altLang="ko-KR" dirty="0"/>
              <a:t>, </a:t>
            </a:r>
            <a:r>
              <a:rPr lang="ko-KR" altLang="en-US" dirty="0"/>
              <a:t>낙상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41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리얼타임으로 입원한 </a:t>
            </a:r>
            <a:r>
              <a:rPr lang="ko-KR" altLang="en-US" dirty="0" err="1"/>
              <a:t>모든환자의</a:t>
            </a:r>
            <a:r>
              <a:rPr lang="ko-KR" altLang="en-US" dirty="0"/>
              <a:t> 정보를 실시간으로 </a:t>
            </a:r>
            <a:r>
              <a:rPr lang="ko-KR" altLang="en-US" dirty="0" err="1"/>
              <a:t>볼수이씀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38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이동영상은 </a:t>
            </a:r>
            <a:r>
              <a:rPr lang="ko-KR" altLang="en-US" dirty="0" err="1"/>
              <a:t>아두이노를</a:t>
            </a:r>
            <a:r>
              <a:rPr lang="ko-KR" altLang="en-US" dirty="0"/>
              <a:t> </a:t>
            </a:r>
            <a:r>
              <a:rPr lang="ko-KR" altLang="en-US" dirty="0" err="1"/>
              <a:t>눌렀을때</a:t>
            </a:r>
            <a:r>
              <a:rPr lang="ko-KR" altLang="en-US" dirty="0"/>
              <a:t> 실시간으로 바뀌는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4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수술실예약을 </a:t>
            </a:r>
            <a:r>
              <a:rPr lang="ko-KR" altLang="en-US" dirty="0" err="1"/>
              <a:t>할수있음</a:t>
            </a:r>
            <a:r>
              <a:rPr lang="ko-KR" altLang="en-US" dirty="0"/>
              <a:t> 예정일시와 완료일시 사이에</a:t>
            </a:r>
            <a:endParaRPr lang="en-US" altLang="ko-KR" dirty="0"/>
          </a:p>
          <a:p>
            <a:r>
              <a:rPr lang="ko-KR" altLang="en-US" dirty="0"/>
              <a:t>현재시간이 </a:t>
            </a:r>
            <a:r>
              <a:rPr lang="ko-KR" altLang="en-US" dirty="0" err="1"/>
              <a:t>껴있다면</a:t>
            </a:r>
            <a:r>
              <a:rPr lang="ko-KR" altLang="en-US" dirty="0"/>
              <a:t> 수술실을 사용중인 것으로 나옴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8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개를 </a:t>
            </a:r>
            <a:r>
              <a:rPr lang="ko-KR" altLang="en-US" dirty="0" err="1"/>
              <a:t>한것임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13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최고관리자 페이지</a:t>
            </a:r>
            <a:endParaRPr lang="en-US" altLang="ko-KR" dirty="0"/>
          </a:p>
          <a:p>
            <a:r>
              <a:rPr lang="ko-KR" altLang="en-US" dirty="0"/>
              <a:t>의사와 간호사를 추가 </a:t>
            </a:r>
            <a:r>
              <a:rPr lang="ko-KR" altLang="en-US" dirty="0" err="1"/>
              <a:t>변경할수있음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283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ios</a:t>
            </a:r>
            <a:r>
              <a:rPr lang="ko-KR" altLang="en-US" dirty="0"/>
              <a:t>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354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번째</a:t>
            </a:r>
            <a:r>
              <a:rPr lang="en-US" altLang="ko-KR" dirty="0"/>
              <a:t>: </a:t>
            </a:r>
            <a:r>
              <a:rPr lang="ko-KR" altLang="en-US" dirty="0"/>
              <a:t>주의사항 </a:t>
            </a:r>
            <a:r>
              <a:rPr lang="en-US" altLang="ko-KR" dirty="0"/>
              <a:t>User</a:t>
            </a:r>
            <a:r>
              <a:rPr lang="ko-KR" altLang="en-US" dirty="0"/>
              <a:t>는 자신의 병명</a:t>
            </a:r>
            <a:r>
              <a:rPr lang="en-US" altLang="ko-KR" dirty="0"/>
              <a:t>, </a:t>
            </a:r>
            <a:r>
              <a:rPr lang="ko-KR" altLang="en-US" dirty="0"/>
              <a:t>입원일자</a:t>
            </a:r>
            <a:r>
              <a:rPr lang="en-US" altLang="ko-KR" dirty="0"/>
              <a:t>, </a:t>
            </a:r>
            <a:r>
              <a:rPr lang="ko-KR" altLang="en-US" dirty="0"/>
              <a:t>주의사항을 확인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번째</a:t>
            </a:r>
            <a:r>
              <a:rPr lang="en-US" altLang="ko-KR" dirty="0"/>
              <a:t>:</a:t>
            </a:r>
            <a:r>
              <a:rPr lang="ko-KR" altLang="en-US" dirty="0"/>
              <a:t>개인정보 열람</a:t>
            </a:r>
          </a:p>
          <a:p>
            <a:r>
              <a:rPr lang="en-US" altLang="ko-KR" dirty="0"/>
              <a:t>User</a:t>
            </a:r>
            <a:r>
              <a:rPr lang="ko-KR" altLang="en-US" dirty="0"/>
              <a:t>는 자신의 개인정보</a:t>
            </a:r>
            <a:r>
              <a:rPr lang="en-US" altLang="ko-KR" dirty="0"/>
              <a:t>(</a:t>
            </a:r>
            <a:r>
              <a:rPr lang="ko-KR" altLang="en-US" dirty="0"/>
              <a:t>환자번호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주민등록번호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) </a:t>
            </a:r>
            <a:r>
              <a:rPr lang="ko-KR" altLang="en-US" dirty="0"/>
              <a:t>열람가능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</a:t>
            </a:r>
            <a:r>
              <a:rPr lang="en-US" altLang="ko-KR" dirty="0"/>
              <a:t>:</a:t>
            </a:r>
            <a:r>
              <a:rPr lang="ko-KR" altLang="en-US" dirty="0"/>
              <a:t>지도</a:t>
            </a:r>
          </a:p>
          <a:p>
            <a:r>
              <a:rPr lang="en-US" altLang="ko-KR" dirty="0"/>
              <a:t>User</a:t>
            </a:r>
            <a:r>
              <a:rPr lang="ko-KR" altLang="en-US" dirty="0"/>
              <a:t>는 </a:t>
            </a:r>
            <a:r>
              <a:rPr lang="en-US" altLang="ko-KR" dirty="0"/>
              <a:t>Google Map</a:t>
            </a:r>
            <a:r>
              <a:rPr lang="ko-KR" altLang="en-US" dirty="0"/>
              <a:t>으로 병원 위치를 확인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08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웹의 아키텍처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1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27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ios</a:t>
            </a:r>
            <a:r>
              <a:rPr lang="en-US" altLang="ko-KR" dirty="0"/>
              <a:t> </a:t>
            </a:r>
            <a:r>
              <a:rPr lang="ko-KR" altLang="en-US" dirty="0" err="1"/>
              <a:t>클래스다이어그램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161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스키마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7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참고문헌임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7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21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ㄳ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28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아두이노는</a:t>
            </a:r>
            <a:r>
              <a:rPr lang="ko-KR" altLang="en-US" dirty="0"/>
              <a:t> 실시간 정보모니터링</a:t>
            </a:r>
            <a:endParaRPr lang="en-US" altLang="ko-KR" dirty="0"/>
          </a:p>
          <a:p>
            <a:r>
              <a:rPr lang="ko-KR" altLang="en-US" dirty="0"/>
              <a:t>웹은 설치없이 내부자들이 사용하는 환자관리시스템</a:t>
            </a:r>
            <a:endParaRPr lang="en-US" altLang="ko-KR" dirty="0"/>
          </a:p>
          <a:p>
            <a:r>
              <a:rPr lang="ko-KR" altLang="en-US" dirty="0"/>
              <a:t>앱은 환자가 자신의 정보를 보는 용도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2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웹부터 소개 </a:t>
            </a:r>
            <a:r>
              <a:rPr lang="ko-KR" altLang="en-US" dirty="0" err="1"/>
              <a:t>우리웹은</a:t>
            </a:r>
            <a:r>
              <a:rPr lang="ko-KR" altLang="en-US" dirty="0"/>
              <a:t> </a:t>
            </a:r>
            <a:r>
              <a:rPr lang="ko-KR" altLang="en-US" dirty="0" err="1"/>
              <a:t>이런기능들이이씀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73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</a:t>
            </a:r>
            <a:r>
              <a:rPr lang="ko-KR" altLang="en-US" dirty="0" err="1"/>
              <a:t>로그인임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우리 웹의 사용자는 사실상 의사와 간호사임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최고관리자는 의사</a:t>
            </a:r>
            <a:r>
              <a:rPr lang="en-US" altLang="ko-KR" dirty="0"/>
              <a:t>, </a:t>
            </a:r>
            <a:r>
              <a:rPr lang="ko-KR" altLang="en-US" dirty="0"/>
              <a:t>간호사의 계정을 관리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0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환자관리임 </a:t>
            </a:r>
            <a:endParaRPr lang="en-US" altLang="ko-KR" dirty="0"/>
          </a:p>
          <a:p>
            <a:r>
              <a:rPr lang="ko-KR" altLang="en-US" dirty="0"/>
              <a:t>기본적으로 병원에서 쓰는 시스템과 유사함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581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환자관리</a:t>
            </a:r>
            <a:r>
              <a:rPr lang="en-US" altLang="ko-KR" dirty="0"/>
              <a:t>- </a:t>
            </a:r>
            <a:r>
              <a:rPr lang="ko-KR" altLang="en-US" dirty="0"/>
              <a:t>환자추가 </a:t>
            </a:r>
            <a:r>
              <a:rPr lang="en-US" altLang="ko-KR" dirty="0"/>
              <a:t>–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18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상세보기 </a:t>
            </a:r>
            <a:r>
              <a:rPr lang="en-US" altLang="ko-KR" dirty="0"/>
              <a:t>– </a:t>
            </a:r>
            <a:r>
              <a:rPr lang="ko-KR" altLang="en-US" dirty="0"/>
              <a:t>문자메시지 </a:t>
            </a:r>
            <a:r>
              <a:rPr lang="en-US" altLang="ko-KR" dirty="0"/>
              <a:t>– </a:t>
            </a:r>
            <a:r>
              <a:rPr lang="ko-KR" altLang="en-US" dirty="0"/>
              <a:t>입원정보보기</a:t>
            </a:r>
            <a:r>
              <a:rPr lang="en-US" altLang="ko-KR" dirty="0"/>
              <a:t>- </a:t>
            </a:r>
            <a:r>
              <a:rPr lang="ko-KR" altLang="en-US" dirty="0"/>
              <a:t>환자변경</a:t>
            </a:r>
            <a:r>
              <a:rPr lang="en-US" altLang="ko-KR" dirty="0"/>
              <a:t>- </a:t>
            </a:r>
            <a:r>
              <a:rPr lang="ko-KR" altLang="en-US" dirty="0"/>
              <a:t>환자삭제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207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세번째는 </a:t>
            </a:r>
            <a:r>
              <a:rPr lang="ko-KR" altLang="en-US" dirty="0" err="1"/>
              <a:t>입퇴원관리임</a:t>
            </a:r>
            <a:r>
              <a:rPr lang="ko-KR" altLang="en-US" dirty="0"/>
              <a:t> </a:t>
            </a:r>
            <a:r>
              <a:rPr lang="ko-KR" altLang="en-US" dirty="0" err="1"/>
              <a:t>이런게된다리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FFB9C-6D24-4711-9F20-DBAB076002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CF72C-D56A-4EC0-9CA5-76AF0ADEC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68FB3F-51EF-4979-98CE-77C27FE30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8CD6D-C865-45E9-99E6-C587ACD3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74D0B-5E69-4267-A001-FC9698DA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1BC390-3645-4923-B36D-80847D23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5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22B85-6B87-4F8A-881E-B91D20D1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F49D9-1C2A-462D-B3A5-91E74416C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5889D-EA1C-4599-A0F7-E4E25683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D3B40-7F60-4408-9C48-2BE87B1A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2C820-A9FA-4C02-B711-36252FC1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1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148708-AEB5-4E1D-BF9B-C7C7E0A798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160F22-2E5E-40BE-8B50-EBD0BE8A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E2D46-1934-4245-AC53-19FED439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61220-9291-4139-A82E-DDB73F44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A862C-20D1-4E44-9E41-C016641F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56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0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B4CA0-A33B-4AA3-B69D-6352317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7665AA-5128-4A16-B051-5CEC5FE22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A026B-4AA7-41F1-9A2C-4538383A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51A6C-8FAE-4EDE-ACFA-861FD8EC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3B08D-AE65-4562-81CD-EB01B1FD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84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A35C1-99EE-4B58-A657-E07558F8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AD512F-12B6-4629-8649-F9C81DFDB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C6A97-3046-4667-9C40-2A4DC518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01420-906B-4A60-9273-F109F9349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572F7-FE1F-4BD1-BEEE-4DC1D3A5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5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FBA7D-68E8-4C64-A7C6-8DD6BABF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5188D-BF5F-4F74-B707-A1113D697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E1E5E0-F033-410F-822C-69025B42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88F84B-0E85-423A-8CC1-1BCCC037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87DC52-B0CD-480A-A32D-C4E5C4CC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FC6CD-A737-42A1-A3FD-43E667A5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8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EB00-CCB6-4245-93EE-76A20AE2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E4DEC3-7710-445F-9A9C-D83502535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83DA50-8043-4482-88AB-CDE8D14AF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541D35-B4F6-4790-960D-F5FA81B18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7A9D3B-CD21-4BC3-A8A4-E1C29B784F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73957F-424F-4FEA-AE87-442818CE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79CA54-5565-4FB7-8077-501E35CC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3FE5DF-6A9C-4B0F-8A6F-2CF9AF2D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6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DE99A-8CE9-444D-94A2-37CA2D37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36C2BA-E16B-41EF-8FF7-D1FDD843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C920BD-75BF-4DD8-B7F0-E1E7BBF9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D3B512-A007-4A4D-AC5E-B05F4B6C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5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13A6C9-EADB-4F32-B67D-059ED052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C15844-AD7E-4229-8FE5-EED3A8BE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79107-D4E6-4D4D-B6AB-4BCD2A79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2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0F193-821B-49DF-A272-D1C7F81B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083AD-CC3A-4BE7-99A7-FF073442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16433C-24D3-4771-BB8F-5D3F0A0E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77A0F3-74E1-4D7B-89CE-296711E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11EFFD-EDEF-4B66-8D7A-D628813D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F55FD9-2343-4008-A89F-ECEE408B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981E5-419C-49DB-8A39-810E8133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DB1AAF-75C5-48DC-9CF2-7D9711E59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C26507-B11B-4BB4-A306-C89C9878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D21FFA-EED8-4AE2-9B44-4D121C9B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EA88B-82A2-46E0-874B-1467BDE25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040E78-C33F-44CE-AED9-F41A7594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36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65BAE4-1D6F-4AF5-9CB8-8A915DF7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F5989-71F2-4596-9124-21DFC6898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BA4FA-327C-4264-A5E8-2BF0D987A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7AEBE-9DCD-48D9-AA83-B5730B6B9DD0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2ED18-7D97-4F6F-894D-A750A3158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15141-87A8-48D2-AB93-07F11684B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357A5-4115-4687-BB21-3978A1915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68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3.mp4"/><Relationship Id="rId7" Type="http://schemas.openxmlformats.org/officeDocument/2006/relationships/image" Target="../media/image2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amofire/Alamofire" TargetMode="External"/><Relationship Id="rId3" Type="http://schemas.openxmlformats.org/officeDocument/2006/relationships/hyperlink" Target="https://pugjs.org/api/getting-started.html" TargetMode="External"/><Relationship Id="rId7" Type="http://schemas.openxmlformats.org/officeDocument/2006/relationships/hyperlink" Target="https://html-to-pug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query.com/" TargetMode="External"/><Relationship Id="rId5" Type="http://schemas.openxmlformats.org/officeDocument/2006/relationships/hyperlink" Target="http://expressjs.com/ko/api.html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hyperlink" Target="https://github.com/codingHack/TeamProjec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331804" y="3422344"/>
            <a:ext cx="3528392" cy="0"/>
          </a:xfrm>
          <a:prstGeom prst="line">
            <a:avLst/>
          </a:prstGeom>
          <a:ln w="63500" cap="rnd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99266" y="3540897"/>
            <a:ext cx="4393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Presentation</a:t>
            </a:r>
            <a:endParaRPr lang="ko-KR" altLang="en-US" sz="4400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071906-E44C-4F67-8697-8F0D7A065492}"/>
              </a:ext>
            </a:extLst>
          </p:cNvPr>
          <p:cNvSpPr/>
          <p:nvPr/>
        </p:nvSpPr>
        <p:spPr>
          <a:xfrm>
            <a:off x="3548352" y="2036851"/>
            <a:ext cx="5095295" cy="1153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spc="-60" dirty="0">
                <a:solidFill>
                  <a:schemeClr val="bg1">
                    <a:alpha val="80000"/>
                  </a:schemeClr>
                </a:solidFill>
                <a:ea typeface="나눔고딕 ExtraBold" pitchFamily="50" charset="-127"/>
              </a:rPr>
              <a:t>Medic </a:t>
            </a:r>
            <a:r>
              <a:rPr lang="en-US" altLang="ko-KR" sz="4400" spc="-60" dirty="0">
                <a:solidFill>
                  <a:schemeClr val="accent5">
                    <a:lumMod val="60000"/>
                    <a:lumOff val="40000"/>
                    <a:alpha val="80000"/>
                  </a:schemeClr>
                </a:solidFill>
                <a:ea typeface="나눔고딕 ExtraBold" pitchFamily="50" charset="-127"/>
              </a:rPr>
              <a:t>Top </a:t>
            </a:r>
            <a:r>
              <a:rPr lang="en-US" altLang="ko-KR" sz="4400" spc="-60" dirty="0">
                <a:solidFill>
                  <a:schemeClr val="bg1">
                    <a:alpha val="80000"/>
                  </a:schemeClr>
                </a:solidFill>
                <a:ea typeface="나눔고딕 ExtraBold" pitchFamily="50" charset="-127"/>
              </a:rPr>
              <a:t>Team</a:t>
            </a:r>
            <a:endParaRPr lang="ko-KR" altLang="en-US" sz="4400" spc="-60" dirty="0">
              <a:solidFill>
                <a:schemeClr val="bg1">
                  <a:alpha val="80000"/>
                </a:schemeClr>
              </a:solidFill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81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426033" y="3132581"/>
            <a:ext cx="5323764" cy="2769761"/>
            <a:chOff x="1484930" y="2684855"/>
            <a:chExt cx="6180520" cy="3215500"/>
          </a:xfrm>
        </p:grpSpPr>
        <p:sp>
          <p:nvSpPr>
            <p:cNvPr id="8" name="사다리꼴 7"/>
            <p:cNvSpPr/>
            <p:nvPr/>
          </p:nvSpPr>
          <p:spPr>
            <a:xfrm rot="8100000">
              <a:off x="1773319" y="3416153"/>
              <a:ext cx="1656865" cy="808883"/>
            </a:xfrm>
            <a:prstGeom prst="trapezoid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다리꼴 70"/>
            <p:cNvSpPr/>
            <p:nvPr/>
          </p:nvSpPr>
          <p:spPr>
            <a:xfrm rot="9900000">
              <a:off x="3023512" y="2691128"/>
              <a:ext cx="1656865" cy="809705"/>
            </a:xfrm>
            <a:prstGeom prst="trapezoid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다리꼴 71"/>
            <p:cNvSpPr/>
            <p:nvPr/>
          </p:nvSpPr>
          <p:spPr>
            <a:xfrm rot="11700000">
              <a:off x="4467636" y="2684855"/>
              <a:ext cx="1656865" cy="796886"/>
            </a:xfrm>
            <a:prstGeom prst="trapezoid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다리꼴 80"/>
            <p:cNvSpPr/>
            <p:nvPr/>
          </p:nvSpPr>
          <p:spPr>
            <a:xfrm rot="13500000">
              <a:off x="5724816" y="3407046"/>
              <a:ext cx="1656865" cy="804705"/>
            </a:xfrm>
            <a:prstGeom prst="trapezoid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다리꼴 81"/>
            <p:cNvSpPr/>
            <p:nvPr/>
          </p:nvSpPr>
          <p:spPr>
            <a:xfrm rot="6300000">
              <a:off x="1056729" y="4671691"/>
              <a:ext cx="1656865" cy="800463"/>
            </a:xfrm>
            <a:prstGeom prst="trapezoid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다리꼴 82"/>
            <p:cNvSpPr/>
            <p:nvPr/>
          </p:nvSpPr>
          <p:spPr>
            <a:xfrm rot="15300000">
              <a:off x="6447327" y="4676055"/>
              <a:ext cx="1656865" cy="779381"/>
            </a:xfrm>
            <a:prstGeom prst="trapezoid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이등변 삼각형 11"/>
          <p:cNvSpPr/>
          <p:nvPr/>
        </p:nvSpPr>
        <p:spPr>
          <a:xfrm>
            <a:off x="4015667" y="4786127"/>
            <a:ext cx="1190547" cy="1013987"/>
          </a:xfrm>
          <a:custGeom>
            <a:avLst/>
            <a:gdLst/>
            <a:ahLst/>
            <a:cxnLst/>
            <a:rect l="l" t="t" r="r" b="b"/>
            <a:pathLst>
              <a:path w="1190547" h="1013987">
                <a:moveTo>
                  <a:pt x="255314" y="0"/>
                </a:moveTo>
                <a:lnTo>
                  <a:pt x="1190547" y="522721"/>
                </a:lnTo>
                <a:cubicBezTo>
                  <a:pt x="1167736" y="601020"/>
                  <a:pt x="1156028" y="683823"/>
                  <a:pt x="1156028" y="769360"/>
                </a:cubicBezTo>
                <a:cubicBezTo>
                  <a:pt x="1156028" y="854170"/>
                  <a:pt x="1167537" y="936292"/>
                  <a:pt x="1190029" y="1013987"/>
                </a:cubicBezTo>
                <a:lnTo>
                  <a:pt x="0" y="1013987"/>
                </a:lnTo>
                <a:close/>
              </a:path>
            </a:pathLst>
          </a:cu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이등변 삼각형 90"/>
          <p:cNvSpPr/>
          <p:nvPr/>
        </p:nvSpPr>
        <p:spPr>
          <a:xfrm rot="1800000">
            <a:off x="4472212" y="4087178"/>
            <a:ext cx="1104324" cy="1013987"/>
          </a:xfrm>
          <a:custGeom>
            <a:avLst/>
            <a:gdLst/>
            <a:ahLst/>
            <a:cxnLst/>
            <a:rect l="l" t="t" r="r" b="b"/>
            <a:pathLst>
              <a:path w="1104324" h="1013987">
                <a:moveTo>
                  <a:pt x="255314" y="0"/>
                </a:moveTo>
                <a:lnTo>
                  <a:pt x="1104324" y="474529"/>
                </a:lnTo>
                <a:cubicBezTo>
                  <a:pt x="1034105" y="643094"/>
                  <a:pt x="1018650" y="831825"/>
                  <a:pt x="1061118" y="1013987"/>
                </a:cubicBezTo>
                <a:lnTo>
                  <a:pt x="0" y="1013987"/>
                </a:lnTo>
                <a:close/>
              </a:path>
            </a:pathLst>
          </a:cu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이등변 삼각형 91"/>
          <p:cNvSpPr/>
          <p:nvPr/>
        </p:nvSpPr>
        <p:spPr>
          <a:xfrm rot="3600000">
            <a:off x="5231089" y="3696814"/>
            <a:ext cx="1066408" cy="1013987"/>
          </a:xfrm>
          <a:custGeom>
            <a:avLst/>
            <a:gdLst/>
            <a:ahLst/>
            <a:cxnLst/>
            <a:rect l="l" t="t" r="r" b="b"/>
            <a:pathLst>
              <a:path w="1066408" h="1013987">
                <a:moveTo>
                  <a:pt x="255314" y="0"/>
                </a:moveTo>
                <a:lnTo>
                  <a:pt x="1066408" y="453337"/>
                </a:lnTo>
                <a:cubicBezTo>
                  <a:pt x="966581" y="630273"/>
                  <a:pt x="932339" y="826702"/>
                  <a:pt x="959104" y="1013987"/>
                </a:cubicBezTo>
                <a:lnTo>
                  <a:pt x="0" y="1013987"/>
                </a:lnTo>
                <a:close/>
              </a:path>
            </a:pathLst>
          </a:custGeom>
          <a:solidFill>
            <a:srgbClr val="00B0F0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이등변 삼각형 92"/>
          <p:cNvSpPr/>
          <p:nvPr/>
        </p:nvSpPr>
        <p:spPr>
          <a:xfrm rot="18000000" flipH="1">
            <a:off x="5870921" y="3688799"/>
            <a:ext cx="1069897" cy="1013987"/>
          </a:xfrm>
          <a:custGeom>
            <a:avLst/>
            <a:gdLst/>
            <a:ahLst/>
            <a:cxnLst/>
            <a:rect l="l" t="t" r="r" b="b"/>
            <a:pathLst>
              <a:path w="1069897" h="1013987">
                <a:moveTo>
                  <a:pt x="255314" y="0"/>
                </a:moveTo>
                <a:lnTo>
                  <a:pt x="0" y="1013987"/>
                </a:lnTo>
                <a:lnTo>
                  <a:pt x="960996" y="1013987"/>
                </a:lnTo>
                <a:cubicBezTo>
                  <a:pt x="935265" y="827188"/>
                  <a:pt x="970033" y="631528"/>
                  <a:pt x="1069897" y="455287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이등변 삼각형 93"/>
          <p:cNvSpPr/>
          <p:nvPr/>
        </p:nvSpPr>
        <p:spPr>
          <a:xfrm rot="19800000" flipH="1">
            <a:off x="6598916" y="4087266"/>
            <a:ext cx="1103973" cy="1013987"/>
          </a:xfrm>
          <a:custGeom>
            <a:avLst/>
            <a:gdLst/>
            <a:ahLst/>
            <a:cxnLst/>
            <a:rect l="l" t="t" r="r" b="b"/>
            <a:pathLst>
              <a:path w="1103973" h="1013987">
                <a:moveTo>
                  <a:pt x="255314" y="0"/>
                </a:moveTo>
                <a:lnTo>
                  <a:pt x="0" y="1013987"/>
                </a:lnTo>
                <a:lnTo>
                  <a:pt x="1060488" y="1013987"/>
                </a:lnTo>
                <a:cubicBezTo>
                  <a:pt x="1018084" y="831738"/>
                  <a:pt x="1033633" y="642932"/>
                  <a:pt x="1103973" y="47433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이등변 삼각형 95"/>
          <p:cNvSpPr/>
          <p:nvPr/>
        </p:nvSpPr>
        <p:spPr>
          <a:xfrm flipH="1">
            <a:off x="6979146" y="4780627"/>
            <a:ext cx="1188412" cy="1013987"/>
          </a:xfrm>
          <a:custGeom>
            <a:avLst/>
            <a:gdLst/>
            <a:ahLst/>
            <a:cxnLst/>
            <a:rect l="l" t="t" r="r" b="b"/>
            <a:pathLst>
              <a:path w="1188412" h="1013987">
                <a:moveTo>
                  <a:pt x="255314" y="0"/>
                </a:moveTo>
                <a:lnTo>
                  <a:pt x="0" y="1013987"/>
                </a:lnTo>
                <a:lnTo>
                  <a:pt x="1184760" y="1013987"/>
                </a:lnTo>
                <a:cubicBezTo>
                  <a:pt x="1163150" y="937944"/>
                  <a:pt x="1152173" y="857684"/>
                  <a:pt x="1152173" y="774859"/>
                </a:cubicBezTo>
                <a:cubicBezTo>
                  <a:pt x="1152173" y="686904"/>
                  <a:pt x="1164552" y="601839"/>
                  <a:pt x="1188412" y="521528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637112" y="1588757"/>
            <a:ext cx="946721" cy="1639493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086476" y="1052736"/>
            <a:ext cx="0" cy="180020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7140153">
            <a:off x="4380813" y="5243515"/>
            <a:ext cx="46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>
                <a:solidFill>
                  <a:schemeClr val="bg1">
                    <a:lumMod val="50000"/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1</a:t>
            </a:r>
            <a:endParaRPr lang="ko-KR" altLang="en-US" b="1" spc="-60">
              <a:solidFill>
                <a:schemeClr val="bg1">
                  <a:lumMod val="50000"/>
                  <a:alpha val="8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 rot="18900000">
            <a:off x="4755446" y="4552807"/>
            <a:ext cx="46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>
                <a:solidFill>
                  <a:schemeClr val="bg1">
                    <a:lumMod val="50000"/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2</a:t>
            </a:r>
            <a:endParaRPr lang="ko-KR" altLang="en-US" b="1" spc="-60">
              <a:solidFill>
                <a:schemeClr val="bg1">
                  <a:lumMod val="50000"/>
                  <a:alpha val="8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rot="20700000">
            <a:off x="5450913" y="4123129"/>
            <a:ext cx="46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>
                <a:solidFill>
                  <a:schemeClr val="bg1">
                    <a:lumMod val="50000"/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3</a:t>
            </a:r>
            <a:endParaRPr lang="ko-KR" altLang="en-US" b="1" spc="-60">
              <a:solidFill>
                <a:schemeClr val="bg1">
                  <a:lumMod val="50000"/>
                  <a:alpha val="8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 rot="900000">
            <a:off x="6258889" y="4079716"/>
            <a:ext cx="46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>
                <a:solidFill>
                  <a:schemeClr val="bg1">
                    <a:lumMod val="50000"/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4</a:t>
            </a:r>
            <a:endParaRPr lang="ko-KR" altLang="en-US" b="1" spc="-60">
              <a:solidFill>
                <a:schemeClr val="bg1">
                  <a:lumMod val="50000"/>
                  <a:alpha val="8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 rot="2700000">
            <a:off x="6956553" y="4545929"/>
            <a:ext cx="46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>
                <a:solidFill>
                  <a:schemeClr val="bg1">
                    <a:lumMod val="50000"/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5</a:t>
            </a:r>
            <a:endParaRPr lang="ko-KR" altLang="en-US" b="1" spc="-60">
              <a:solidFill>
                <a:schemeClr val="bg1">
                  <a:lumMod val="50000"/>
                  <a:alpha val="8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 rot="4500000">
            <a:off x="7318583" y="5255377"/>
            <a:ext cx="46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>
                <a:solidFill>
                  <a:schemeClr val="bg1">
                    <a:lumMod val="50000"/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6</a:t>
            </a:r>
            <a:endParaRPr lang="ko-KR" altLang="en-US" b="1" spc="-60">
              <a:solidFill>
                <a:schemeClr val="bg1">
                  <a:lumMod val="50000"/>
                  <a:alpha val="8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cxnSp>
        <p:nvCxnSpPr>
          <p:cNvPr id="119" name="직선 연결선 118"/>
          <p:cNvCxnSpPr>
            <a:cxnSpLocks/>
          </p:cNvCxnSpPr>
          <p:nvPr/>
        </p:nvCxnSpPr>
        <p:spPr>
          <a:xfrm flipH="1">
            <a:off x="7573352" y="1393794"/>
            <a:ext cx="992200" cy="1809308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cxnSpLocks/>
          </p:cNvCxnSpPr>
          <p:nvPr/>
        </p:nvCxnSpPr>
        <p:spPr>
          <a:xfrm flipH="1">
            <a:off x="8565552" y="3429000"/>
            <a:ext cx="2018048" cy="946585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3.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입</a:t>
            </a:r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/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퇴원 관리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927638F-83CD-4F91-9D66-BC3344F6B6C8}"/>
              </a:ext>
            </a:extLst>
          </p:cNvPr>
          <p:cNvCxnSpPr>
            <a:cxnSpLocks/>
          </p:cNvCxnSpPr>
          <p:nvPr/>
        </p:nvCxnSpPr>
        <p:spPr>
          <a:xfrm>
            <a:off x="1775534" y="3065033"/>
            <a:ext cx="1775198" cy="1242762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31A9A3-A546-4386-87D9-01A933F76AFC}"/>
              </a:ext>
            </a:extLst>
          </p:cNvPr>
          <p:cNvSpPr txBox="1"/>
          <p:nvPr/>
        </p:nvSpPr>
        <p:spPr>
          <a:xfrm>
            <a:off x="1368377" y="4946142"/>
            <a:ext cx="234335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입원 수속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E59A12-A29F-48D7-9F20-C462958B2C7A}"/>
              </a:ext>
            </a:extLst>
          </p:cNvPr>
          <p:cNvSpPr txBox="1"/>
          <p:nvPr/>
        </p:nvSpPr>
        <p:spPr>
          <a:xfrm>
            <a:off x="2092646" y="2919938"/>
            <a:ext cx="234335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 현황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3A088-4249-4351-952E-67E854ABFDAF}"/>
              </a:ext>
            </a:extLst>
          </p:cNvPr>
          <p:cNvSpPr txBox="1"/>
          <p:nvPr/>
        </p:nvSpPr>
        <p:spPr>
          <a:xfrm>
            <a:off x="6015004" y="1550036"/>
            <a:ext cx="2343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투약 및 교체</a:t>
            </a: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ts val="2000"/>
              </a:lnSpc>
            </a:pP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B4AD0E-D388-4789-810F-7B944EF89833}"/>
              </a:ext>
            </a:extLst>
          </p:cNvPr>
          <p:cNvSpPr txBox="1"/>
          <p:nvPr/>
        </p:nvSpPr>
        <p:spPr>
          <a:xfrm>
            <a:off x="3879642" y="1728725"/>
            <a:ext cx="234335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ea typeface="나눔고딕 ExtraBold" pitchFamily="50" charset="-127"/>
              </a:rPr>
              <a:t>입원 환자 정보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2BC2A5-3F4B-4622-B815-E5C9D202D88B}"/>
              </a:ext>
            </a:extLst>
          </p:cNvPr>
          <p:cNvSpPr txBox="1"/>
          <p:nvPr/>
        </p:nvSpPr>
        <p:spPr>
          <a:xfrm>
            <a:off x="7786644" y="2962909"/>
            <a:ext cx="234335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퇴원 수속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C5971-F8AC-4BA1-8621-7AB55FD3C87D}"/>
              </a:ext>
            </a:extLst>
          </p:cNvPr>
          <p:cNvSpPr txBox="1"/>
          <p:nvPr/>
        </p:nvSpPr>
        <p:spPr>
          <a:xfrm>
            <a:off x="8504622" y="4786402"/>
            <a:ext cx="234335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퇴원 기록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452437-CF22-4409-AF32-9B3D541FD7C5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01A9F7-C543-49FA-8113-DAB20269E26E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3F9C5D-64BB-4DEE-B92C-86D0D824ADE3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12806F-813D-42D1-AD06-F45098AFB307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AE67F7-E971-47A1-851A-3936372688FA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DA58E-101E-465B-8163-80D26BF7A329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E3556E-065C-40EB-BF81-7F67EE480D30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C3ABAB-97E8-4D57-84EA-41BFEB5F0DCF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95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입원 수속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0CC1B8-19E3-4F23-B3EF-BF89BE992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7" t="29206" r="13409" b="58085"/>
          <a:stretch/>
        </p:blipFill>
        <p:spPr>
          <a:xfrm>
            <a:off x="1531729" y="1143251"/>
            <a:ext cx="9233151" cy="831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2917D1-141E-4259-82FD-BC2000677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04" r="1061" b="609"/>
          <a:stretch/>
        </p:blipFill>
        <p:spPr>
          <a:xfrm>
            <a:off x="1536249" y="2159979"/>
            <a:ext cx="9233152" cy="4279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6DE1BD18-97D4-45DC-8DA7-94E775CB7311}"/>
              </a:ext>
            </a:extLst>
          </p:cNvPr>
          <p:cNvSpPr/>
          <p:nvPr/>
        </p:nvSpPr>
        <p:spPr>
          <a:xfrm>
            <a:off x="9222992" y="1368704"/>
            <a:ext cx="770753" cy="465699"/>
          </a:xfrm>
          <a:prstGeom prst="donut">
            <a:avLst>
              <a:gd name="adj" fmla="val 8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22DD7A-76B4-4D76-8296-C51AF6B87F55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25FE52-57EF-4A60-8247-8033D1BB76A2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E28AA3-8C70-4DCE-B636-7BDA6F91AA73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D67C42-72CD-4B09-901D-0AB1B7C756DB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3201E8-808E-4758-8DCC-8D851CD8DAA6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A229D4-A8E0-43F4-8D01-ECC4983DC48D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BDCBE6-4CC4-4A24-8BBC-C5420C73A28C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0A9884-0A24-471A-903C-2711AA4B9D0C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병실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7DA2A8-902F-4403-9D13-F60841E49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9" t="13904" r="21818" b="44"/>
          <a:stretch/>
        </p:blipFill>
        <p:spPr>
          <a:xfrm>
            <a:off x="223038" y="1123045"/>
            <a:ext cx="5541866" cy="5276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B91548-197D-4BE4-865E-AEE51052F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0" t="13904" r="21667" b="750"/>
          <a:stretch/>
        </p:blipFill>
        <p:spPr>
          <a:xfrm>
            <a:off x="1577291" y="1464015"/>
            <a:ext cx="5519763" cy="5276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6BFC5-1ECE-4522-ABD5-7F7127124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82" t="13904" r="21591" b="44"/>
          <a:stretch/>
        </p:blipFill>
        <p:spPr>
          <a:xfrm>
            <a:off x="3656165" y="513354"/>
            <a:ext cx="5541866" cy="5276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8C2733-E230-4F4B-91D0-74FBF2BE9D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54" t="13904" r="21666" b="467"/>
          <a:stretch/>
        </p:blipFill>
        <p:spPr>
          <a:xfrm>
            <a:off x="6273769" y="1350944"/>
            <a:ext cx="5532041" cy="5276504"/>
          </a:xfrm>
          <a:prstGeom prst="rect">
            <a:avLst/>
          </a:prstGeom>
        </p:spPr>
      </p:pic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D833BDAF-C582-464C-ACC4-72208211ABFB}"/>
              </a:ext>
            </a:extLst>
          </p:cNvPr>
          <p:cNvSpPr/>
          <p:nvPr/>
        </p:nvSpPr>
        <p:spPr>
          <a:xfrm>
            <a:off x="10682337" y="5423468"/>
            <a:ext cx="770753" cy="465699"/>
          </a:xfrm>
          <a:prstGeom prst="donut">
            <a:avLst>
              <a:gd name="adj" fmla="val 8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A9174B-139E-4AAB-B341-2C32153842AA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2A6B3B-6CEB-4069-8789-D17CC060B464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2CA960-E654-4718-8548-3A73014BA82F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069DC6-8952-4EEB-BB06-E5A5BB9D1C1D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CF8DBB-AB81-4D0C-A437-31FA09634B2F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F80717-CD4A-47FB-9F11-3F6A138F61F6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B88A1C-3F74-4F20-916A-135F8772AEE2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C1A689-F335-44E8-998F-0DCF1EC29FB5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3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병실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D2BFB9-1861-4164-AB13-F7D72CCA6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0" t="13904" r="20303" b="33512"/>
          <a:stretch/>
        </p:blipFill>
        <p:spPr>
          <a:xfrm>
            <a:off x="304800" y="1579419"/>
            <a:ext cx="5560291" cy="3916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F6ED78-3371-4299-B2C3-4925C0BA0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52" t="13904" r="29188" b="31818"/>
          <a:stretch/>
        </p:blipFill>
        <p:spPr>
          <a:xfrm>
            <a:off x="6326911" y="1579419"/>
            <a:ext cx="5624946" cy="39162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AD551C-41BE-4C55-90F8-B094A490ACDD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AE8342-4961-41DA-ACD4-187FC271BD12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408D93-CBDE-4327-A8A4-BA1141FC7AA1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88EEDD-4329-42AF-8AD3-B1B6F25C92EC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47F65B-E0A4-4444-88BB-CCE0381DD447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4CB136-B608-43B7-BFE4-E9062D597378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8ECC11-9831-4717-91CB-45EA1DCF1D58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BDE9A7-FA1A-4DC9-A18E-55E861DFB218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8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퇴 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6FAFAF-28A8-4E88-9F4D-4E3ED207C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7" t="29206" r="13409" b="58085"/>
          <a:stretch/>
        </p:blipFill>
        <p:spPr>
          <a:xfrm>
            <a:off x="1710333" y="1925295"/>
            <a:ext cx="9233151" cy="831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6907DD-01EF-4312-BAA9-BDCF5E1D08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53" t="75170" r="20815" b="467"/>
          <a:stretch/>
        </p:blipFill>
        <p:spPr>
          <a:xfrm>
            <a:off x="2322012" y="2963048"/>
            <a:ext cx="6969770" cy="1710551"/>
          </a:xfrm>
          <a:prstGeom prst="rect">
            <a:avLst/>
          </a:prstGeom>
        </p:spPr>
      </p:pic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C00F86FD-A08D-4186-B894-6832CD9FC433}"/>
              </a:ext>
            </a:extLst>
          </p:cNvPr>
          <p:cNvSpPr/>
          <p:nvPr/>
        </p:nvSpPr>
        <p:spPr>
          <a:xfrm>
            <a:off x="9943428" y="2161260"/>
            <a:ext cx="770753" cy="465699"/>
          </a:xfrm>
          <a:prstGeom prst="donut">
            <a:avLst>
              <a:gd name="adj" fmla="val 8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5046DD19-E63A-4440-A4CF-CF79D89D3D60}"/>
              </a:ext>
            </a:extLst>
          </p:cNvPr>
          <p:cNvSpPr/>
          <p:nvPr/>
        </p:nvSpPr>
        <p:spPr>
          <a:xfrm>
            <a:off x="8521029" y="3352624"/>
            <a:ext cx="770753" cy="1320975"/>
          </a:xfrm>
          <a:prstGeom prst="donut">
            <a:avLst>
              <a:gd name="adj" fmla="val 8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949053-8208-45DD-84BA-4B5679215E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64" t="8729" r="10909" b="15155"/>
          <a:stretch/>
        </p:blipFill>
        <p:spPr>
          <a:xfrm>
            <a:off x="1332277" y="1253594"/>
            <a:ext cx="9695942" cy="4978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90086E-7C5C-4C36-9BB0-6092D44E0D5B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E45471-DAB2-42CE-BE66-032C7E8947D2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E1AB84-BFAB-4071-BBDC-688016E99551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B858-1488-4BA7-A8D2-C376AA4AA582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D59468-BAF7-47AA-88B5-62B47EE86DC2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092FF0-78C6-420A-91C8-DDA5163D7828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41E287-069A-4F06-8C38-ACD44E7D8B05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7C537-3676-4B75-8F2A-DBFA6DA9CF0E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166022" y="513354"/>
            <a:ext cx="206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4.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진료 접수</a:t>
            </a:r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/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작성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1ABD1E-5CF3-470A-ABD7-06B7B23F47D6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659050-5510-43A0-A39F-9CE3B8FFB71A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4FA030-BD2A-4EB5-84F5-8296872E273A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E7CCBF-C49E-4A1E-90BC-466A0B95FBD4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21D0B6-6BD4-423F-9DD7-8B7D0726D648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29633A-B9A7-4A1A-AD9A-B9241ADC5C4A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810EC0-7A12-4D0A-8169-903CF4894E40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127521-A1CE-4EA4-841F-42032E92D5E8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" name="진료접수">
            <a:hlinkClick r:id="" action="ppaction://media"/>
            <a:extLst>
              <a:ext uri="{FF2B5EF4-FFF2-40B4-BE49-F238E27FC236}">
                <a16:creationId xmlns:a16="http://schemas.microsoft.com/office/drawing/2014/main" id="{46280F14-731A-428B-A46B-EFEE52C0F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174" y="132381"/>
            <a:ext cx="10545222" cy="63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4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166022" y="513354"/>
            <a:ext cx="206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4.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진료 작성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1ABD1E-5CF3-470A-ABD7-06B7B23F47D6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659050-5510-43A0-A39F-9CE3B8FFB71A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4FA030-BD2A-4EB5-84F5-8296872E273A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E7CCBF-C49E-4A1E-90BC-466A0B95FBD4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21D0B6-6BD4-423F-9DD7-8B7D0726D648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29633A-B9A7-4A1A-AD9A-B9241ADC5C4A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810EC0-7A12-4D0A-8169-903CF4894E40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127521-A1CE-4EA4-841F-42032E92D5E8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5DFE86-8FFD-4A8E-9FB0-E91A87175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28" t="8173" r="23104" b="2586"/>
          <a:stretch/>
        </p:blipFill>
        <p:spPr>
          <a:xfrm>
            <a:off x="2260878" y="1068140"/>
            <a:ext cx="8139165" cy="537157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23A2B8-3B13-4736-A082-FF7C3E8D849F}"/>
              </a:ext>
            </a:extLst>
          </p:cNvPr>
          <p:cNvCxnSpPr>
            <a:cxnSpLocks/>
          </p:cNvCxnSpPr>
          <p:nvPr/>
        </p:nvCxnSpPr>
        <p:spPr>
          <a:xfrm>
            <a:off x="3234113" y="3034602"/>
            <a:ext cx="473729" cy="472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FB3EC8E-9C45-4074-B3B4-CF63130D2321}"/>
              </a:ext>
            </a:extLst>
          </p:cNvPr>
          <p:cNvCxnSpPr>
            <a:cxnSpLocks/>
          </p:cNvCxnSpPr>
          <p:nvPr/>
        </p:nvCxnSpPr>
        <p:spPr>
          <a:xfrm>
            <a:off x="3153020" y="3034602"/>
            <a:ext cx="4262664" cy="472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777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496466" y="1499343"/>
            <a:ext cx="1368152" cy="1280240"/>
          </a:xfrm>
          <a:custGeom>
            <a:avLst/>
            <a:gdLst/>
            <a:ahLst/>
            <a:cxnLst/>
            <a:rect l="l" t="t" r="r" b="b"/>
            <a:pathLst>
              <a:path w="1368152" h="1280240">
                <a:moveTo>
                  <a:pt x="354879" y="0"/>
                </a:moveTo>
                <a:cubicBezTo>
                  <a:pt x="392458" y="146478"/>
                  <a:pt x="525696" y="254126"/>
                  <a:pt x="684076" y="254126"/>
                </a:cubicBezTo>
                <a:cubicBezTo>
                  <a:pt x="842456" y="254126"/>
                  <a:pt x="975694" y="146478"/>
                  <a:pt x="1013273" y="0"/>
                </a:cubicBezTo>
                <a:cubicBezTo>
                  <a:pt x="1225501" y="113801"/>
                  <a:pt x="1368152" y="338323"/>
                  <a:pt x="1368152" y="596164"/>
                </a:cubicBezTo>
                <a:cubicBezTo>
                  <a:pt x="1368152" y="973969"/>
                  <a:pt x="1061881" y="1280240"/>
                  <a:pt x="684076" y="1280240"/>
                </a:cubicBezTo>
                <a:cubicBezTo>
                  <a:pt x="306271" y="1280240"/>
                  <a:pt x="0" y="973969"/>
                  <a:pt x="0" y="596164"/>
                </a:cubicBezTo>
                <a:cubicBezTo>
                  <a:pt x="0" y="338323"/>
                  <a:pt x="142651" y="113801"/>
                  <a:pt x="354879" y="0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15189" y="1253594"/>
            <a:ext cx="33070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b="1" spc="-60">
                <a:solidFill>
                  <a:srgbClr val="00B0F0">
                    <a:alpha val="80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b="1" spc="-60">
              <a:solidFill>
                <a:srgbClr val="00B0F0">
                  <a:alpha val="80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타원 2"/>
          <p:cNvSpPr/>
          <p:nvPr/>
        </p:nvSpPr>
        <p:spPr>
          <a:xfrm>
            <a:off x="3941959" y="1499343"/>
            <a:ext cx="1368152" cy="1280240"/>
          </a:xfrm>
          <a:custGeom>
            <a:avLst/>
            <a:gdLst/>
            <a:ahLst/>
            <a:cxnLst/>
            <a:rect l="l" t="t" r="r" b="b"/>
            <a:pathLst>
              <a:path w="1368152" h="1280240">
                <a:moveTo>
                  <a:pt x="354879" y="0"/>
                </a:moveTo>
                <a:cubicBezTo>
                  <a:pt x="392458" y="146478"/>
                  <a:pt x="525696" y="254126"/>
                  <a:pt x="684076" y="254126"/>
                </a:cubicBezTo>
                <a:cubicBezTo>
                  <a:pt x="842456" y="254126"/>
                  <a:pt x="975694" y="146478"/>
                  <a:pt x="1013273" y="0"/>
                </a:cubicBezTo>
                <a:cubicBezTo>
                  <a:pt x="1225501" y="113801"/>
                  <a:pt x="1368152" y="338323"/>
                  <a:pt x="1368152" y="596164"/>
                </a:cubicBezTo>
                <a:cubicBezTo>
                  <a:pt x="1368152" y="973969"/>
                  <a:pt x="1061881" y="1280240"/>
                  <a:pt x="684076" y="1280240"/>
                </a:cubicBezTo>
                <a:cubicBezTo>
                  <a:pt x="306271" y="1280240"/>
                  <a:pt x="0" y="973969"/>
                  <a:pt x="0" y="596164"/>
                </a:cubicBezTo>
                <a:cubicBezTo>
                  <a:pt x="0" y="338323"/>
                  <a:pt x="142651" y="113801"/>
                  <a:pt x="354879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"/>
          <p:cNvSpPr/>
          <p:nvPr/>
        </p:nvSpPr>
        <p:spPr>
          <a:xfrm>
            <a:off x="5382119" y="1499343"/>
            <a:ext cx="1368152" cy="1280240"/>
          </a:xfrm>
          <a:custGeom>
            <a:avLst/>
            <a:gdLst/>
            <a:ahLst/>
            <a:cxnLst/>
            <a:rect l="l" t="t" r="r" b="b"/>
            <a:pathLst>
              <a:path w="1368152" h="1280240">
                <a:moveTo>
                  <a:pt x="354879" y="0"/>
                </a:moveTo>
                <a:cubicBezTo>
                  <a:pt x="392458" y="146478"/>
                  <a:pt x="525696" y="254126"/>
                  <a:pt x="684076" y="254126"/>
                </a:cubicBezTo>
                <a:cubicBezTo>
                  <a:pt x="842456" y="254126"/>
                  <a:pt x="975694" y="146478"/>
                  <a:pt x="1013273" y="0"/>
                </a:cubicBezTo>
                <a:cubicBezTo>
                  <a:pt x="1225501" y="113801"/>
                  <a:pt x="1368152" y="338323"/>
                  <a:pt x="1368152" y="596164"/>
                </a:cubicBezTo>
                <a:cubicBezTo>
                  <a:pt x="1368152" y="973969"/>
                  <a:pt x="1061881" y="1280240"/>
                  <a:pt x="684076" y="1280240"/>
                </a:cubicBezTo>
                <a:cubicBezTo>
                  <a:pt x="306271" y="1280240"/>
                  <a:pt x="0" y="973969"/>
                  <a:pt x="0" y="596164"/>
                </a:cubicBezTo>
                <a:cubicBezTo>
                  <a:pt x="0" y="338323"/>
                  <a:pt x="142651" y="113801"/>
                  <a:pt x="354879" y="0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"/>
          <p:cNvSpPr/>
          <p:nvPr/>
        </p:nvSpPr>
        <p:spPr>
          <a:xfrm>
            <a:off x="6822279" y="1499343"/>
            <a:ext cx="1368152" cy="1280240"/>
          </a:xfrm>
          <a:custGeom>
            <a:avLst/>
            <a:gdLst/>
            <a:ahLst/>
            <a:cxnLst/>
            <a:rect l="l" t="t" r="r" b="b"/>
            <a:pathLst>
              <a:path w="1368152" h="1280240">
                <a:moveTo>
                  <a:pt x="354879" y="0"/>
                </a:moveTo>
                <a:cubicBezTo>
                  <a:pt x="392458" y="146478"/>
                  <a:pt x="525696" y="254126"/>
                  <a:pt x="684076" y="254126"/>
                </a:cubicBezTo>
                <a:cubicBezTo>
                  <a:pt x="842456" y="254126"/>
                  <a:pt x="975694" y="146478"/>
                  <a:pt x="1013273" y="0"/>
                </a:cubicBezTo>
                <a:cubicBezTo>
                  <a:pt x="1225501" y="113801"/>
                  <a:pt x="1368152" y="338323"/>
                  <a:pt x="1368152" y="596164"/>
                </a:cubicBezTo>
                <a:cubicBezTo>
                  <a:pt x="1368152" y="973969"/>
                  <a:pt x="1061881" y="1280240"/>
                  <a:pt x="684076" y="1280240"/>
                </a:cubicBezTo>
                <a:cubicBezTo>
                  <a:pt x="306271" y="1280240"/>
                  <a:pt x="0" y="973969"/>
                  <a:pt x="0" y="596164"/>
                </a:cubicBezTo>
                <a:cubicBezTo>
                  <a:pt x="0" y="338323"/>
                  <a:pt x="142651" y="113801"/>
                  <a:pt x="354879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2"/>
          <p:cNvSpPr/>
          <p:nvPr/>
        </p:nvSpPr>
        <p:spPr>
          <a:xfrm>
            <a:off x="8262439" y="1499343"/>
            <a:ext cx="1368152" cy="1280240"/>
          </a:xfrm>
          <a:custGeom>
            <a:avLst/>
            <a:gdLst/>
            <a:ahLst/>
            <a:cxnLst/>
            <a:rect l="l" t="t" r="r" b="b"/>
            <a:pathLst>
              <a:path w="1368152" h="1280240">
                <a:moveTo>
                  <a:pt x="354879" y="0"/>
                </a:moveTo>
                <a:cubicBezTo>
                  <a:pt x="392458" y="146478"/>
                  <a:pt x="525696" y="254126"/>
                  <a:pt x="684076" y="254126"/>
                </a:cubicBezTo>
                <a:cubicBezTo>
                  <a:pt x="842456" y="254126"/>
                  <a:pt x="975694" y="146478"/>
                  <a:pt x="1013273" y="0"/>
                </a:cubicBezTo>
                <a:cubicBezTo>
                  <a:pt x="1225501" y="113801"/>
                  <a:pt x="1368152" y="338323"/>
                  <a:pt x="1368152" y="596164"/>
                </a:cubicBezTo>
                <a:cubicBezTo>
                  <a:pt x="1368152" y="973969"/>
                  <a:pt x="1061881" y="1280240"/>
                  <a:pt x="684076" y="1280240"/>
                </a:cubicBezTo>
                <a:cubicBezTo>
                  <a:pt x="306271" y="1280240"/>
                  <a:pt x="0" y="973969"/>
                  <a:pt x="0" y="596164"/>
                </a:cubicBezTo>
                <a:cubicBezTo>
                  <a:pt x="0" y="338323"/>
                  <a:pt x="142651" y="113801"/>
                  <a:pt x="354879" y="0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460491" y="1257891"/>
            <a:ext cx="33070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b="1" spc="-60">
                <a:solidFill>
                  <a:srgbClr val="00B0F0">
                    <a:alpha val="80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b="1" spc="-60">
              <a:solidFill>
                <a:srgbClr val="00B0F0">
                  <a:alpha val="80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91126" y="1259593"/>
            <a:ext cx="33070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b="1" spc="-60">
                <a:solidFill>
                  <a:srgbClr val="00B0F0">
                    <a:alpha val="80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b="1" spc="-60">
              <a:solidFill>
                <a:srgbClr val="00B0F0">
                  <a:alpha val="80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21761" y="1261295"/>
            <a:ext cx="33070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b="1" spc="-60">
                <a:solidFill>
                  <a:srgbClr val="00B0F0">
                    <a:alpha val="80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endParaRPr lang="ko-KR" altLang="en-US" b="1" spc="-60">
              <a:solidFill>
                <a:srgbClr val="00B0F0">
                  <a:alpha val="80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52396" y="1262997"/>
            <a:ext cx="33070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b="1" spc="-60">
                <a:solidFill>
                  <a:srgbClr val="00B0F0">
                    <a:alpha val="80000"/>
                  </a:srgb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endParaRPr lang="ko-KR" altLang="en-US" b="1" spc="-60">
              <a:solidFill>
                <a:srgbClr val="00B0F0">
                  <a:alpha val="80000"/>
                </a:srgb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16749" y="1934286"/>
            <a:ext cx="112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 별 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온도</a:t>
            </a:r>
            <a:r>
              <a:rPr lang="en-US" altLang="ko-KR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습도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2051" y="1961879"/>
            <a:ext cx="112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변 화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02402" y="1961879"/>
            <a:ext cx="112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링거 교체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42562" y="1961878"/>
            <a:ext cx="112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기저귀 고체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82072" y="1961877"/>
            <a:ext cx="112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낙상 확인</a:t>
            </a:r>
          </a:p>
        </p:txBody>
      </p:sp>
      <p:sp>
        <p:nvSpPr>
          <p:cNvPr id="24" name="타원 1"/>
          <p:cNvSpPr/>
          <p:nvPr/>
        </p:nvSpPr>
        <p:spPr>
          <a:xfrm>
            <a:off x="3075603" y="2673107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1"/>
          <p:cNvSpPr/>
          <p:nvPr/>
        </p:nvSpPr>
        <p:spPr>
          <a:xfrm>
            <a:off x="4527548" y="2673107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1"/>
          <p:cNvSpPr/>
          <p:nvPr/>
        </p:nvSpPr>
        <p:spPr>
          <a:xfrm>
            <a:off x="5979493" y="2673107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1"/>
          <p:cNvSpPr/>
          <p:nvPr/>
        </p:nvSpPr>
        <p:spPr>
          <a:xfrm>
            <a:off x="7431438" y="2673107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1"/>
          <p:cNvSpPr/>
          <p:nvPr/>
        </p:nvSpPr>
        <p:spPr>
          <a:xfrm>
            <a:off x="8883383" y="2673107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A7EBD9E-9597-4A0C-B252-8587C77B6AE3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35" name="모서리가 둥근 직사각형 26">
              <a:extLst>
                <a:ext uri="{FF2B5EF4-FFF2-40B4-BE49-F238E27FC236}">
                  <a16:creationId xmlns:a16="http://schemas.microsoft.com/office/drawing/2014/main" id="{AD483676-5FD1-45C8-957C-4BA8D7F71D21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5">
              <a:extLst>
                <a:ext uri="{FF2B5EF4-FFF2-40B4-BE49-F238E27FC236}">
                  <a16:creationId xmlns:a16="http://schemas.microsoft.com/office/drawing/2014/main" id="{E35DEE06-61F8-4C03-AD61-CB19D8362AC1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91913C-A995-4F84-8CC5-A81A6C18F25F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5.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병실 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B456EA-EFF5-44DC-92A3-7581D5D53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4" t="19038" r="13863" b="29277"/>
          <a:stretch/>
        </p:blipFill>
        <p:spPr>
          <a:xfrm>
            <a:off x="1634836" y="3129650"/>
            <a:ext cx="8922327" cy="33805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CAE0FB-FA36-4C14-A223-35756E31A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76" t="19178" r="14365" b="7812"/>
          <a:stretch/>
        </p:blipFill>
        <p:spPr>
          <a:xfrm>
            <a:off x="1634836" y="3025332"/>
            <a:ext cx="8922326" cy="3504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45F20C-C419-4A91-9B84-F2B9D4F64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09" t="35930" r="13409" b="16739"/>
          <a:stretch/>
        </p:blipFill>
        <p:spPr>
          <a:xfrm>
            <a:off x="1212169" y="3005393"/>
            <a:ext cx="8918931" cy="35047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D4196A-4DA5-410E-B676-11A123C1DFAD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9EB5D-29EF-4825-B541-7291161092BC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C51B1A3-2516-45E6-8522-FCDA21730678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C175BD-F92F-4D37-B9F2-F9CD230EFCC0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88EC529-965E-4A10-936F-92397FD06818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308C7EE-7495-49EE-AFDB-F33D90DFE3CB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643378-223C-46F0-BBA5-80ABBF2141E8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DD8A47E-1713-416A-9FCA-F8FACA41A8D0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7ED048-3F9A-4DEC-8473-1F76506D29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663"/>
          <a:stretch/>
        </p:blipFill>
        <p:spPr>
          <a:xfrm>
            <a:off x="2834018" y="2995184"/>
            <a:ext cx="7719749" cy="35149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C25A33-2F23-4838-914C-D8141F9817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8119" b="8479"/>
          <a:stretch/>
        </p:blipFill>
        <p:spPr>
          <a:xfrm>
            <a:off x="5246707" y="3015124"/>
            <a:ext cx="5594013" cy="35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5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045719" y="327900"/>
            <a:ext cx="2308698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166023" y="513354"/>
            <a:ext cx="20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6.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실시간 모니터링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AC9241-CADD-4614-903B-E160F1AB3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306" r="985" b="185"/>
          <a:stretch/>
        </p:blipFill>
        <p:spPr>
          <a:xfrm>
            <a:off x="2040912" y="1184569"/>
            <a:ext cx="8110176" cy="4944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C25E84-0400-420F-B7A9-52716F81F53C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E34474-28AB-4E6D-B9D6-61318736949E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23917C-ACE7-4920-8B11-15DF4AA55DAE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A03FB1-D524-42E2-8FD0-EB9CD0D1E6C2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0BFE1-6693-4592-828D-896A3B735E04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744F92-6901-42D7-86AD-10F1B598E681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911A5C-C094-4A51-8AE8-566B07B8BC76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AE3725-F1A0-4781-9E59-920C4D9E2877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14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C25E84-0400-420F-B7A9-52716F81F53C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E34474-28AB-4E6D-B9D6-61318736949E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23917C-ACE7-4920-8B11-15DF4AA55DAE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A03FB1-D524-42E2-8FD0-EB9CD0D1E6C2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0BFE1-6693-4592-828D-896A3B735E04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744F92-6901-42D7-86AD-10F1B598E681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911A5C-C094-4A51-8AE8-566B07B8BC76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AE3725-F1A0-4781-9E59-920C4D9E2877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0" name="아두이노1">
            <a:hlinkClick r:id="" action="ppaction://media"/>
            <a:extLst>
              <a:ext uri="{FF2B5EF4-FFF2-40B4-BE49-F238E27FC236}">
                <a16:creationId xmlns:a16="http://schemas.microsoft.com/office/drawing/2014/main" id="{7FC27BB7-03E2-4DE9-970D-08637C0E6B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9" end="125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1483" y="266209"/>
            <a:ext cx="4241909" cy="5684017"/>
          </a:xfrm>
          <a:prstGeom prst="rect">
            <a:avLst/>
          </a:prstGeom>
        </p:spPr>
      </p:pic>
      <p:pic>
        <p:nvPicPr>
          <p:cNvPr id="2" name="아두이노2">
            <a:hlinkClick r:id="" action="ppaction://media"/>
            <a:extLst>
              <a:ext uri="{FF2B5EF4-FFF2-40B4-BE49-F238E27FC236}">
                <a16:creationId xmlns:a16="http://schemas.microsoft.com/office/drawing/2014/main" id="{E0667118-9FA5-4AE6-92E3-FD21229FC27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58608" y="266209"/>
            <a:ext cx="4241909" cy="568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0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 flipV="1">
            <a:off x="3279544" y="2632221"/>
            <a:ext cx="576263" cy="833439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290888" y="2110883"/>
            <a:ext cx="112758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소 개</a:t>
            </a:r>
          </a:p>
        </p:txBody>
      </p:sp>
      <p:sp>
        <p:nvSpPr>
          <p:cNvPr id="47" name="이등변 삼각형 46"/>
          <p:cNvSpPr/>
          <p:nvPr/>
        </p:nvSpPr>
        <p:spPr>
          <a:xfrm>
            <a:off x="3373076" y="2626458"/>
            <a:ext cx="962423" cy="829675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9" name="이등변 삼각형 48"/>
          <p:cNvSpPr/>
          <p:nvPr/>
        </p:nvSpPr>
        <p:spPr>
          <a:xfrm rot="10800000">
            <a:off x="4480538" y="3479467"/>
            <a:ext cx="962423" cy="829675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0" name="이등변 삼각형 49"/>
          <p:cNvSpPr/>
          <p:nvPr/>
        </p:nvSpPr>
        <p:spPr>
          <a:xfrm>
            <a:off x="5602700" y="2626458"/>
            <a:ext cx="962423" cy="829675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1" name="이등변 삼각형 50"/>
          <p:cNvSpPr/>
          <p:nvPr/>
        </p:nvSpPr>
        <p:spPr>
          <a:xfrm rot="10800000">
            <a:off x="6710162" y="3479467"/>
            <a:ext cx="962423" cy="829675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2" name="이등변 삼각형 51"/>
          <p:cNvSpPr/>
          <p:nvPr/>
        </p:nvSpPr>
        <p:spPr>
          <a:xfrm>
            <a:off x="7867836" y="2634073"/>
            <a:ext cx="962423" cy="829675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0" name="직선 연결선 59"/>
          <p:cNvCxnSpPr/>
          <p:nvPr/>
        </p:nvCxnSpPr>
        <p:spPr>
          <a:xfrm flipH="1" flipV="1">
            <a:off x="4413019" y="3465659"/>
            <a:ext cx="542925" cy="833437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5532207" y="2641746"/>
            <a:ext cx="542924" cy="823913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651393" y="3470421"/>
            <a:ext cx="528638" cy="833437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45524" y="2973670"/>
            <a:ext cx="5881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pc="-150">
                <a:solidFill>
                  <a:schemeClr val="bg1">
                    <a:alpha val="4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pc="-150">
              <a:solidFill>
                <a:schemeClr val="bg1">
                  <a:alpha val="4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 flipV="1">
            <a:off x="7794394" y="2646507"/>
            <a:ext cx="542925" cy="81915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661880" y="3434881"/>
            <a:ext cx="5881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pc="-150">
                <a:solidFill>
                  <a:schemeClr val="bg1">
                    <a:alpha val="4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pc="-150">
              <a:solidFill>
                <a:schemeClr val="bg1">
                  <a:alpha val="4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794144" y="2977500"/>
            <a:ext cx="5881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pc="-150">
                <a:solidFill>
                  <a:schemeClr val="bg1">
                    <a:alpha val="4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pc="-150">
              <a:solidFill>
                <a:schemeClr val="bg1">
                  <a:alpha val="4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97309" y="3448697"/>
            <a:ext cx="5881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pc="-150">
                <a:solidFill>
                  <a:schemeClr val="bg1">
                    <a:alpha val="4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endParaRPr lang="ko-KR" altLang="en-US" spc="-150">
              <a:solidFill>
                <a:schemeClr val="bg1">
                  <a:alpha val="4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054983" y="2974531"/>
            <a:ext cx="5881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pc="-150">
                <a:solidFill>
                  <a:schemeClr val="bg1">
                    <a:alpha val="4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endParaRPr lang="ko-KR" altLang="en-US" spc="-150">
              <a:solidFill>
                <a:schemeClr val="bg1">
                  <a:alpha val="4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32207" y="2110883"/>
            <a:ext cx="112758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기 능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622818" y="4429523"/>
            <a:ext cx="112758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구 조</a:t>
            </a:r>
          </a:p>
        </p:txBody>
      </p:sp>
      <p:sp>
        <p:nvSpPr>
          <p:cNvPr id="26" name="타원 25"/>
          <p:cNvSpPr/>
          <p:nvPr/>
        </p:nvSpPr>
        <p:spPr>
          <a:xfrm>
            <a:off x="3806039" y="2606225"/>
            <a:ext cx="99535" cy="9953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9" name="타원 28"/>
          <p:cNvSpPr/>
          <p:nvPr/>
        </p:nvSpPr>
        <p:spPr>
          <a:xfrm>
            <a:off x="6034143" y="2606225"/>
            <a:ext cx="99535" cy="9953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2" name="타원 31"/>
          <p:cNvSpPr/>
          <p:nvPr/>
        </p:nvSpPr>
        <p:spPr>
          <a:xfrm>
            <a:off x="8299279" y="2606225"/>
            <a:ext cx="99535" cy="9953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타원 27"/>
          <p:cNvSpPr/>
          <p:nvPr/>
        </p:nvSpPr>
        <p:spPr>
          <a:xfrm>
            <a:off x="4911981" y="4249328"/>
            <a:ext cx="99535" cy="9953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3" name="타원 32"/>
          <p:cNvSpPr/>
          <p:nvPr/>
        </p:nvSpPr>
        <p:spPr>
          <a:xfrm>
            <a:off x="7136844" y="4249328"/>
            <a:ext cx="99535" cy="9953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EE81556-0393-4DFA-A74F-17C1B6FF1424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38" name="모서리가 둥근 직사각형 26">
              <a:extLst>
                <a:ext uri="{FF2B5EF4-FFF2-40B4-BE49-F238E27FC236}">
                  <a16:creationId xmlns:a16="http://schemas.microsoft.com/office/drawing/2014/main" id="{669F2C13-719B-49A7-B70F-E6BD5851439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5">
              <a:extLst>
                <a:ext uri="{FF2B5EF4-FFF2-40B4-BE49-F238E27FC236}">
                  <a16:creationId xmlns:a16="http://schemas.microsoft.com/office/drawing/2014/main" id="{3F7CB811-F042-44D3-9D81-2A9DD50ACD88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EC5518F-43BB-4D2F-BD8F-31400C1D9180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CONTENTS</a:t>
            </a:r>
            <a:endParaRPr lang="ko-KR" altLang="en-US" b="1" spc="-60" dirty="0">
              <a:solidFill>
                <a:schemeClr val="bg1">
                  <a:alpha val="8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86D4BD-257C-4E2E-88A5-09301DE2F5F0}"/>
              </a:ext>
            </a:extLst>
          </p:cNvPr>
          <p:cNvSpPr txBox="1"/>
          <p:nvPr/>
        </p:nvSpPr>
        <p:spPr>
          <a:xfrm>
            <a:off x="4372639" y="4426272"/>
            <a:ext cx="112758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목 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B7C3EB-5981-451D-92DD-221F7D6A00ED}"/>
              </a:ext>
            </a:extLst>
          </p:cNvPr>
          <p:cNvSpPr txBox="1"/>
          <p:nvPr/>
        </p:nvSpPr>
        <p:spPr>
          <a:xfrm>
            <a:off x="7773526" y="2110882"/>
            <a:ext cx="112758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참 고</a:t>
            </a:r>
          </a:p>
        </p:txBody>
      </p:sp>
    </p:spTree>
    <p:extLst>
      <p:ext uri="{BB962C8B-B14F-4D97-AF65-F5344CB8AC3E}">
        <p14:creationId xmlns:p14="http://schemas.microsoft.com/office/powerpoint/2010/main" val="3898714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166023" y="513354"/>
            <a:ext cx="20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7.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수술실 예약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C25E84-0400-420F-B7A9-52716F81F53C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E34474-28AB-4E6D-B9D6-61318736949E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23917C-ACE7-4920-8B11-15DF4AA55DAE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A03FB1-D524-42E2-8FD0-EB9CD0D1E6C2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0BFE1-6693-4592-828D-896A3B735E04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744F92-6901-42D7-86AD-10F1B598E681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911A5C-C094-4A51-8AE8-566B07B8BC76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AE3725-F1A0-4781-9E59-920C4D9E2877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5D1EE5-062F-4AAF-8F88-061D88AE7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9" t="7751" r="22280" b="479"/>
          <a:stretch/>
        </p:blipFill>
        <p:spPr>
          <a:xfrm>
            <a:off x="1563978" y="1068140"/>
            <a:ext cx="9099302" cy="5336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34662E-1F07-44F6-AD73-A98A856E0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71" t="7546" r="22198" b="18505"/>
          <a:stretch/>
        </p:blipFill>
        <p:spPr>
          <a:xfrm>
            <a:off x="4565682" y="1068140"/>
            <a:ext cx="7251180" cy="50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4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166023" y="513354"/>
            <a:ext cx="20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8.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최고 관리자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C25E84-0400-420F-B7A9-52716F81F53C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E34474-28AB-4E6D-B9D6-61318736949E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23917C-ACE7-4920-8B11-15DF4AA55DAE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A03FB1-D524-42E2-8FD0-EB9CD0D1E6C2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0BFE1-6693-4592-828D-896A3B735E04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744F92-6901-42D7-86AD-10F1B598E681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911A5C-C094-4A51-8AE8-566B07B8BC76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AE3725-F1A0-4781-9E59-920C4D9E2877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3B7D27-6329-4FD5-96C2-0628C9F6D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8" t="7956" r="24922" b="3961"/>
          <a:stretch/>
        </p:blipFill>
        <p:spPr>
          <a:xfrm>
            <a:off x="1079285" y="1263419"/>
            <a:ext cx="6975991" cy="4885949"/>
          </a:xfrm>
          <a:prstGeom prst="rect">
            <a:avLst/>
          </a:prstGeom>
        </p:spPr>
      </p:pic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46AE589F-BDE9-4DF8-8230-3E9E6FAF24CD}"/>
              </a:ext>
            </a:extLst>
          </p:cNvPr>
          <p:cNvSpPr/>
          <p:nvPr/>
        </p:nvSpPr>
        <p:spPr>
          <a:xfrm>
            <a:off x="1143343" y="2865908"/>
            <a:ext cx="770753" cy="465699"/>
          </a:xfrm>
          <a:prstGeom prst="donut">
            <a:avLst>
              <a:gd name="adj" fmla="val 8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080547-A241-4C92-8ADA-D77569206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1" t="5853" r="40824" b="1708"/>
          <a:stretch/>
        </p:blipFill>
        <p:spPr>
          <a:xfrm>
            <a:off x="3799721" y="977754"/>
            <a:ext cx="4990340" cy="53112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5AAF32-A933-4CA6-81A5-F4BE3FCC92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6" t="7696" r="41319" b="30"/>
          <a:stretch/>
        </p:blipFill>
        <p:spPr>
          <a:xfrm>
            <a:off x="5600653" y="931482"/>
            <a:ext cx="4990340" cy="54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166023" y="513354"/>
            <a:ext cx="20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IOS</a:t>
            </a:r>
            <a:endParaRPr lang="ko-KR" altLang="en-US" b="1" spc="-60" dirty="0">
              <a:solidFill>
                <a:schemeClr val="bg1">
                  <a:alpha val="8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526068-2543-470F-A91B-D7680F49F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2" y="1190092"/>
            <a:ext cx="2346834" cy="4743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E0A59-7483-4AB8-B29E-BF80A8C1A0FB}"/>
              </a:ext>
            </a:extLst>
          </p:cNvPr>
          <p:cNvSpPr txBox="1"/>
          <p:nvPr/>
        </p:nvSpPr>
        <p:spPr>
          <a:xfrm>
            <a:off x="1323427" y="6222323"/>
            <a:ext cx="112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시작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A0722D-60F3-4B1E-B713-2452E078C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417" y="1190093"/>
            <a:ext cx="2346834" cy="4743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82C68A-EF1A-4EE8-BEAA-B4498DFBEA1C}"/>
              </a:ext>
            </a:extLst>
          </p:cNvPr>
          <p:cNvSpPr txBox="1"/>
          <p:nvPr/>
        </p:nvSpPr>
        <p:spPr>
          <a:xfrm>
            <a:off x="4058220" y="6222323"/>
            <a:ext cx="112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984DC1-93A3-425D-9D19-99598A0FA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713" y="1190091"/>
            <a:ext cx="2377859" cy="4705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EA4C1D-BE33-478A-9955-EA53EA765AD3}"/>
              </a:ext>
            </a:extLst>
          </p:cNvPr>
          <p:cNvSpPr txBox="1"/>
          <p:nvPr/>
        </p:nvSpPr>
        <p:spPr>
          <a:xfrm>
            <a:off x="6911849" y="6222322"/>
            <a:ext cx="112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회원 가입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047B1F-E022-40FC-9875-70FBDE29E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600" y="1190091"/>
            <a:ext cx="2377858" cy="470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80B96D-023B-4F85-883C-F33D5DFF0313}"/>
              </a:ext>
            </a:extLst>
          </p:cNvPr>
          <p:cNvSpPr txBox="1"/>
          <p:nvPr/>
        </p:nvSpPr>
        <p:spPr>
          <a:xfrm>
            <a:off x="9352414" y="6222322"/>
            <a:ext cx="220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등록된 환자가 아닐 경우</a:t>
            </a:r>
            <a:endParaRPr lang="ko-KR" altLang="en-US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06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E09493-C3A3-4012-928E-7EE25F3CF2B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51" name="모서리가 둥근 직사각형 26">
              <a:extLst>
                <a:ext uri="{FF2B5EF4-FFF2-40B4-BE49-F238E27FC236}">
                  <a16:creationId xmlns:a16="http://schemas.microsoft.com/office/drawing/2014/main" id="{BC9B6071-14D2-489D-B4DB-146345A3E85F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35">
              <a:extLst>
                <a:ext uri="{FF2B5EF4-FFF2-40B4-BE49-F238E27FC236}">
                  <a16:creationId xmlns:a16="http://schemas.microsoft.com/office/drawing/2014/main" id="{CC27B7BB-8B12-4CB2-A409-3FA369AE522F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97C1EB-AB80-43CB-932E-38E832030698}"/>
              </a:ext>
            </a:extLst>
          </p:cNvPr>
          <p:cNvSpPr txBox="1"/>
          <p:nvPr/>
        </p:nvSpPr>
        <p:spPr>
          <a:xfrm>
            <a:off x="1166023" y="513354"/>
            <a:ext cx="20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IOS</a:t>
            </a:r>
            <a:endParaRPr lang="ko-KR" altLang="en-US" b="1" spc="-60" dirty="0">
              <a:solidFill>
                <a:schemeClr val="bg1">
                  <a:alpha val="8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8D5BB3-19E9-4CB9-8507-68CA742C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37" y="1253593"/>
            <a:ext cx="2377909" cy="4743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8DB705-B391-4E0A-A749-7E5B0C6F2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365" y="1253593"/>
            <a:ext cx="2337269" cy="4743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4093F3-E8EF-44DB-930A-22373F02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748" y="1253594"/>
            <a:ext cx="2328415" cy="47432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7BBC4-5382-475E-9EC9-9F71C3919B53}"/>
              </a:ext>
            </a:extLst>
          </p:cNvPr>
          <p:cNvSpPr txBox="1"/>
          <p:nvPr/>
        </p:nvSpPr>
        <p:spPr>
          <a:xfrm>
            <a:off x="9111162" y="6182567"/>
            <a:ext cx="112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병원의 위치</a:t>
            </a:r>
            <a:endParaRPr lang="ko-KR" altLang="en-US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8E585-2C18-4E9E-9752-9676A3932E00}"/>
              </a:ext>
            </a:extLst>
          </p:cNvPr>
          <p:cNvSpPr txBox="1"/>
          <p:nvPr/>
        </p:nvSpPr>
        <p:spPr>
          <a:xfrm>
            <a:off x="5138241" y="6305668"/>
            <a:ext cx="1915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자신의 개인정보 열람</a:t>
            </a:r>
            <a:endParaRPr lang="ko-KR" altLang="en-US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3A65F-E044-4331-BF0A-059D3FDB7902}"/>
              </a:ext>
            </a:extLst>
          </p:cNvPr>
          <p:cNvSpPr txBox="1"/>
          <p:nvPr/>
        </p:nvSpPr>
        <p:spPr>
          <a:xfrm>
            <a:off x="1438383" y="6285825"/>
            <a:ext cx="220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6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주의사항 및 정보 </a:t>
            </a: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8660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B895F0B-59FA-4E90-8ECC-E7FB4AE47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357" y="7106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E11050-EAB6-45D6-AC04-3A6F74E9980B}"/>
              </a:ext>
            </a:extLst>
          </p:cNvPr>
          <p:cNvGrpSpPr/>
          <p:nvPr/>
        </p:nvGrpSpPr>
        <p:grpSpPr>
          <a:xfrm>
            <a:off x="830742" y="199029"/>
            <a:ext cx="2068091" cy="740240"/>
            <a:chOff x="323527" y="289570"/>
            <a:chExt cx="1921261" cy="504056"/>
          </a:xfrm>
        </p:grpSpPr>
        <p:sp>
          <p:nvSpPr>
            <p:cNvPr id="8" name="모서리가 둥근 직사각형 26">
              <a:extLst>
                <a:ext uri="{FF2B5EF4-FFF2-40B4-BE49-F238E27FC236}">
                  <a16:creationId xmlns:a16="http://schemas.microsoft.com/office/drawing/2014/main" id="{BEBA1F78-9AB5-42F3-A9FF-4A88913A1351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35">
              <a:extLst>
                <a:ext uri="{FF2B5EF4-FFF2-40B4-BE49-F238E27FC236}">
                  <a16:creationId xmlns:a16="http://schemas.microsoft.com/office/drawing/2014/main" id="{1884CBD5-BD46-4EA6-8D97-07E441DF927E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6362D7-60E7-425D-8546-58C33C06C786}"/>
              </a:ext>
            </a:extLst>
          </p:cNvPr>
          <p:cNvSpPr txBox="1"/>
          <p:nvPr/>
        </p:nvSpPr>
        <p:spPr>
          <a:xfrm>
            <a:off x="830743" y="384483"/>
            <a:ext cx="20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WEB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아키텍처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D7EEFB-1AC1-4D72-BA6C-8865C869F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28" y="-860619"/>
            <a:ext cx="22297153" cy="32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2A6AAD-4287-47FE-89A7-77717E2A8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357" y="0"/>
            <a:ext cx="20829790" cy="707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78292400" descr="EMB00001240787a">
            <a:extLst>
              <a:ext uri="{FF2B5EF4-FFF2-40B4-BE49-F238E27FC236}">
                <a16:creationId xmlns:a16="http://schemas.microsoft.com/office/drawing/2014/main" id="{EEEE35EF-ED95-44E8-A9D0-6D2E11FB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527" y="1167869"/>
            <a:ext cx="9226946" cy="494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96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B895F0B-59FA-4E90-8ECC-E7FB4AE47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357" y="7106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E11050-EAB6-45D6-AC04-3A6F74E9980B}"/>
              </a:ext>
            </a:extLst>
          </p:cNvPr>
          <p:cNvGrpSpPr/>
          <p:nvPr/>
        </p:nvGrpSpPr>
        <p:grpSpPr>
          <a:xfrm>
            <a:off x="830742" y="199029"/>
            <a:ext cx="2068091" cy="740240"/>
            <a:chOff x="323527" y="289570"/>
            <a:chExt cx="1921261" cy="504056"/>
          </a:xfrm>
        </p:grpSpPr>
        <p:sp>
          <p:nvSpPr>
            <p:cNvPr id="8" name="모서리가 둥근 직사각형 26">
              <a:extLst>
                <a:ext uri="{FF2B5EF4-FFF2-40B4-BE49-F238E27FC236}">
                  <a16:creationId xmlns:a16="http://schemas.microsoft.com/office/drawing/2014/main" id="{BEBA1F78-9AB5-42F3-A9FF-4A88913A1351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35">
              <a:extLst>
                <a:ext uri="{FF2B5EF4-FFF2-40B4-BE49-F238E27FC236}">
                  <a16:creationId xmlns:a16="http://schemas.microsoft.com/office/drawing/2014/main" id="{1884CBD5-BD46-4EA6-8D97-07E441DF927E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6362D7-60E7-425D-8546-58C33C06C786}"/>
              </a:ext>
            </a:extLst>
          </p:cNvPr>
          <p:cNvSpPr txBox="1"/>
          <p:nvPr/>
        </p:nvSpPr>
        <p:spPr>
          <a:xfrm>
            <a:off x="830743" y="384483"/>
            <a:ext cx="20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프로젝트 구조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D7EEFB-1AC1-4D72-BA6C-8865C869F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28" y="-860619"/>
            <a:ext cx="22297153" cy="32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_x278296640" descr="EMB000012407873">
            <a:extLst>
              <a:ext uri="{FF2B5EF4-FFF2-40B4-BE49-F238E27FC236}">
                <a16:creationId xmlns:a16="http://schemas.microsoft.com/office/drawing/2014/main" id="{92E8FAE2-BB64-4212-8E6E-4C3D84386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42" y="1080001"/>
            <a:ext cx="10635959" cy="517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7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B895F0B-59FA-4E90-8ECC-E7FB4AE47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357" y="7106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E11050-EAB6-45D6-AC04-3A6F74E9980B}"/>
              </a:ext>
            </a:extLst>
          </p:cNvPr>
          <p:cNvGrpSpPr/>
          <p:nvPr/>
        </p:nvGrpSpPr>
        <p:grpSpPr>
          <a:xfrm>
            <a:off x="410327" y="287929"/>
            <a:ext cx="2879410" cy="740240"/>
            <a:chOff x="323527" y="289570"/>
            <a:chExt cx="1921261" cy="504056"/>
          </a:xfrm>
        </p:grpSpPr>
        <p:sp>
          <p:nvSpPr>
            <p:cNvPr id="8" name="모서리가 둥근 직사각형 26">
              <a:extLst>
                <a:ext uri="{FF2B5EF4-FFF2-40B4-BE49-F238E27FC236}">
                  <a16:creationId xmlns:a16="http://schemas.microsoft.com/office/drawing/2014/main" id="{BEBA1F78-9AB5-42F3-A9FF-4A88913A1351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35">
              <a:extLst>
                <a:ext uri="{FF2B5EF4-FFF2-40B4-BE49-F238E27FC236}">
                  <a16:creationId xmlns:a16="http://schemas.microsoft.com/office/drawing/2014/main" id="{1884CBD5-BD46-4EA6-8D97-07E441DF927E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6362D7-60E7-425D-8546-58C33C06C786}"/>
              </a:ext>
            </a:extLst>
          </p:cNvPr>
          <p:cNvSpPr txBox="1"/>
          <p:nvPr/>
        </p:nvSpPr>
        <p:spPr>
          <a:xfrm>
            <a:off x="557473" y="473383"/>
            <a:ext cx="258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IOS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클래스 다이어그램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D7EEFB-1AC1-4D72-BA6C-8865C869F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28" y="-860619"/>
            <a:ext cx="22297153" cy="32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A5E879-40EB-492E-B4DD-3D90595F3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399" y="815909"/>
            <a:ext cx="19357108" cy="71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78292320" descr="EMB000012407877">
            <a:extLst>
              <a:ext uri="{FF2B5EF4-FFF2-40B4-BE49-F238E27FC236}">
                <a16:creationId xmlns:a16="http://schemas.microsoft.com/office/drawing/2014/main" id="{8A441039-5309-4398-AFD8-38BF8A07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03" y="1500223"/>
            <a:ext cx="8574594" cy="425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749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F4823C-18F5-4F0B-96E6-AD3C144BB65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78032752" descr="EMB00003bac613c">
            <a:extLst>
              <a:ext uri="{FF2B5EF4-FFF2-40B4-BE49-F238E27FC236}">
                <a16:creationId xmlns:a16="http://schemas.microsoft.com/office/drawing/2014/main" id="{68CD7956-7858-47E1-AFE7-7AE374CDF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1120071"/>
            <a:ext cx="9784080" cy="504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B7D2F1F-7449-4E99-88FB-768FBAA43BA9}"/>
              </a:ext>
            </a:extLst>
          </p:cNvPr>
          <p:cNvGrpSpPr/>
          <p:nvPr/>
        </p:nvGrpSpPr>
        <p:grpSpPr>
          <a:xfrm>
            <a:off x="830742" y="199029"/>
            <a:ext cx="2068091" cy="740240"/>
            <a:chOff x="323527" y="289570"/>
            <a:chExt cx="1921261" cy="504056"/>
          </a:xfrm>
        </p:grpSpPr>
        <p:sp>
          <p:nvSpPr>
            <p:cNvPr id="5" name="모서리가 둥근 직사각형 26">
              <a:extLst>
                <a:ext uri="{FF2B5EF4-FFF2-40B4-BE49-F238E27FC236}">
                  <a16:creationId xmlns:a16="http://schemas.microsoft.com/office/drawing/2014/main" id="{CE836358-79FF-4A93-8B23-588FB5F5B7A3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35">
              <a:extLst>
                <a:ext uri="{FF2B5EF4-FFF2-40B4-BE49-F238E27FC236}">
                  <a16:creationId xmlns:a16="http://schemas.microsoft.com/office/drawing/2014/main" id="{956D4701-259D-4615-ADB0-D15D3FD0474B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298720-BA6F-4316-9967-5D0FCA253761}"/>
              </a:ext>
            </a:extLst>
          </p:cNvPr>
          <p:cNvSpPr txBox="1"/>
          <p:nvPr/>
        </p:nvSpPr>
        <p:spPr>
          <a:xfrm>
            <a:off x="830743" y="384483"/>
            <a:ext cx="20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데이터베이스 구조 </a:t>
            </a:r>
          </a:p>
        </p:txBody>
      </p:sp>
    </p:spTree>
    <p:extLst>
      <p:ext uri="{BB962C8B-B14F-4D97-AF65-F5344CB8AC3E}">
        <p14:creationId xmlns:p14="http://schemas.microsoft.com/office/powerpoint/2010/main" val="2021782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F4823C-18F5-4F0B-96E6-AD3C144BB65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7D2F1F-7449-4E99-88FB-768FBAA43BA9}"/>
              </a:ext>
            </a:extLst>
          </p:cNvPr>
          <p:cNvGrpSpPr/>
          <p:nvPr/>
        </p:nvGrpSpPr>
        <p:grpSpPr>
          <a:xfrm>
            <a:off x="830742" y="199029"/>
            <a:ext cx="2068091" cy="740240"/>
            <a:chOff x="323527" y="289570"/>
            <a:chExt cx="1921261" cy="504056"/>
          </a:xfrm>
        </p:grpSpPr>
        <p:sp>
          <p:nvSpPr>
            <p:cNvPr id="5" name="모서리가 둥근 직사각형 26">
              <a:extLst>
                <a:ext uri="{FF2B5EF4-FFF2-40B4-BE49-F238E27FC236}">
                  <a16:creationId xmlns:a16="http://schemas.microsoft.com/office/drawing/2014/main" id="{CE836358-79FF-4A93-8B23-588FB5F5B7A3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35">
              <a:extLst>
                <a:ext uri="{FF2B5EF4-FFF2-40B4-BE49-F238E27FC236}">
                  <a16:creationId xmlns:a16="http://schemas.microsoft.com/office/drawing/2014/main" id="{956D4701-259D-4615-ADB0-D15D3FD0474B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298720-BA6F-4316-9967-5D0FCA253761}"/>
              </a:ext>
            </a:extLst>
          </p:cNvPr>
          <p:cNvSpPr txBox="1"/>
          <p:nvPr/>
        </p:nvSpPr>
        <p:spPr>
          <a:xfrm>
            <a:off x="830743" y="384483"/>
            <a:ext cx="20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참 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37F01-3332-4298-8E55-444BB40B70BF}"/>
              </a:ext>
            </a:extLst>
          </p:cNvPr>
          <p:cNvSpPr txBox="1"/>
          <p:nvPr/>
        </p:nvSpPr>
        <p:spPr>
          <a:xfrm>
            <a:off x="2343330" y="2575527"/>
            <a:ext cx="1681449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b="1" spc="-6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Git hub </a:t>
            </a: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주소</a:t>
            </a:r>
            <a:r>
              <a:rPr lang="en-US" altLang="ko-KR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ko-KR" altLang="en-US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B9FDF-B968-448E-95D9-889697DC83C5}"/>
              </a:ext>
            </a:extLst>
          </p:cNvPr>
          <p:cNvSpPr txBox="1"/>
          <p:nvPr/>
        </p:nvSpPr>
        <p:spPr>
          <a:xfrm>
            <a:off x="6201892" y="1467157"/>
            <a:ext cx="7459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u="sng" dirty="0">
                <a:hlinkClick r:id="rId3"/>
              </a:rPr>
              <a:t>https://pugjs.org/api/getting-started.html</a:t>
            </a:r>
            <a:endParaRPr lang="en-US" altLang="ko-KR" dirty="0"/>
          </a:p>
          <a:p>
            <a:pPr algn="just"/>
            <a:endParaRPr lang="ko-KR" altLang="en-US" sz="1200" spc="-60" dirty="0">
              <a:solidFill>
                <a:schemeClr val="bg1">
                  <a:alpha val="5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10" name="타원 1">
            <a:extLst>
              <a:ext uri="{FF2B5EF4-FFF2-40B4-BE49-F238E27FC236}">
                <a16:creationId xmlns:a16="http://schemas.microsoft.com/office/drawing/2014/main" id="{7D26F781-C8CB-4FC0-9D59-F2AFBE39C389}"/>
              </a:ext>
            </a:extLst>
          </p:cNvPr>
          <p:cNvSpPr/>
          <p:nvPr/>
        </p:nvSpPr>
        <p:spPr>
          <a:xfrm>
            <a:off x="2081215" y="2641921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3125C2-83D7-4896-9F95-1DABC5122174}"/>
              </a:ext>
            </a:extLst>
          </p:cNvPr>
          <p:cNvCxnSpPr>
            <a:cxnSpLocks/>
          </p:cNvCxnSpPr>
          <p:nvPr/>
        </p:nvCxnSpPr>
        <p:spPr>
          <a:xfrm>
            <a:off x="5551775" y="1128525"/>
            <a:ext cx="0" cy="4698005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1F93C1-D058-459C-96B3-E2F4CED850AC}"/>
              </a:ext>
            </a:extLst>
          </p:cNvPr>
          <p:cNvSpPr txBox="1"/>
          <p:nvPr/>
        </p:nvSpPr>
        <p:spPr>
          <a:xfrm>
            <a:off x="6201893" y="1940374"/>
            <a:ext cx="1127586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w3schools</a:t>
            </a:r>
            <a:endParaRPr lang="ko-KR" altLang="en-US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B9862B-B0CC-4641-B031-BFA2B209F53A}"/>
              </a:ext>
            </a:extLst>
          </p:cNvPr>
          <p:cNvSpPr txBox="1"/>
          <p:nvPr/>
        </p:nvSpPr>
        <p:spPr>
          <a:xfrm>
            <a:off x="6201892" y="2345400"/>
            <a:ext cx="7459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u="sng" dirty="0">
                <a:hlinkClick r:id="rId4"/>
              </a:rPr>
              <a:t>https://www.w3schools.com/</a:t>
            </a:r>
            <a:endParaRPr lang="en-US" altLang="ko-KR" dirty="0"/>
          </a:p>
          <a:p>
            <a:pPr algn="just"/>
            <a:endParaRPr lang="ko-KR" altLang="en-US" sz="1200" spc="-60" dirty="0">
              <a:solidFill>
                <a:schemeClr val="bg1">
                  <a:alpha val="5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20" name="타원 1">
            <a:extLst>
              <a:ext uri="{FF2B5EF4-FFF2-40B4-BE49-F238E27FC236}">
                <a16:creationId xmlns:a16="http://schemas.microsoft.com/office/drawing/2014/main" id="{B1EA4103-F3D1-4E73-A394-9CADCA715327}"/>
              </a:ext>
            </a:extLst>
          </p:cNvPr>
          <p:cNvSpPr/>
          <p:nvPr/>
        </p:nvSpPr>
        <p:spPr>
          <a:xfrm>
            <a:off x="5939777" y="2006768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FD732-3CA0-42BA-A3CF-067390D6FD3B}"/>
              </a:ext>
            </a:extLst>
          </p:cNvPr>
          <p:cNvSpPr txBox="1"/>
          <p:nvPr/>
        </p:nvSpPr>
        <p:spPr>
          <a:xfrm>
            <a:off x="6201892" y="2885011"/>
            <a:ext cx="1712739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EXPRESS</a:t>
            </a: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1400" b="1" spc="-60" dirty="0" err="1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api</a:t>
            </a:r>
            <a:endParaRPr lang="ko-KR" altLang="en-US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DD1F1-A483-4EF3-B44D-D9D757C5A7FB}"/>
              </a:ext>
            </a:extLst>
          </p:cNvPr>
          <p:cNvSpPr txBox="1"/>
          <p:nvPr/>
        </p:nvSpPr>
        <p:spPr>
          <a:xfrm>
            <a:off x="6201892" y="3290037"/>
            <a:ext cx="7459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u="sng" dirty="0">
                <a:hlinkClick r:id="rId5"/>
              </a:rPr>
              <a:t>http://expressjs.com/ko/api.html</a:t>
            </a:r>
            <a:endParaRPr lang="en-US" altLang="ko-KR" dirty="0"/>
          </a:p>
          <a:p>
            <a:pPr algn="just"/>
            <a:endParaRPr lang="ko-KR" altLang="en-US" sz="1200" spc="-60" dirty="0">
              <a:solidFill>
                <a:schemeClr val="bg1">
                  <a:alpha val="50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26" name="타원 1">
            <a:extLst>
              <a:ext uri="{FF2B5EF4-FFF2-40B4-BE49-F238E27FC236}">
                <a16:creationId xmlns:a16="http://schemas.microsoft.com/office/drawing/2014/main" id="{DFFA2691-1ACC-4584-B397-199F461ECEDB}"/>
              </a:ext>
            </a:extLst>
          </p:cNvPr>
          <p:cNvSpPr/>
          <p:nvPr/>
        </p:nvSpPr>
        <p:spPr>
          <a:xfrm>
            <a:off x="5939777" y="2951405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3883C4-0DE9-4264-8539-C745C928DE49}"/>
              </a:ext>
            </a:extLst>
          </p:cNvPr>
          <p:cNvSpPr txBox="1"/>
          <p:nvPr/>
        </p:nvSpPr>
        <p:spPr>
          <a:xfrm>
            <a:off x="6201893" y="3775559"/>
            <a:ext cx="1127586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JQUERY </a:t>
            </a:r>
            <a:r>
              <a:rPr lang="en-US" altLang="ko-KR" sz="1400" b="1" spc="-60" dirty="0" err="1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api</a:t>
            </a:r>
            <a:endParaRPr lang="ko-KR" altLang="en-US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F630CA-AA43-426F-B16C-8859D6ACE8F4}"/>
              </a:ext>
            </a:extLst>
          </p:cNvPr>
          <p:cNvSpPr txBox="1"/>
          <p:nvPr/>
        </p:nvSpPr>
        <p:spPr>
          <a:xfrm>
            <a:off x="6201892" y="4180585"/>
            <a:ext cx="745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u="sng" dirty="0">
                <a:hlinkClick r:id="rId6"/>
              </a:rPr>
              <a:t>https://jquery.com/</a:t>
            </a:r>
            <a:endParaRPr lang="en-US" altLang="ko-KR" dirty="0"/>
          </a:p>
        </p:txBody>
      </p:sp>
      <p:sp>
        <p:nvSpPr>
          <p:cNvPr id="29" name="타원 1">
            <a:extLst>
              <a:ext uri="{FF2B5EF4-FFF2-40B4-BE49-F238E27FC236}">
                <a16:creationId xmlns:a16="http://schemas.microsoft.com/office/drawing/2014/main" id="{309BA43C-B68F-469D-A28A-D398F91FB752}"/>
              </a:ext>
            </a:extLst>
          </p:cNvPr>
          <p:cNvSpPr/>
          <p:nvPr/>
        </p:nvSpPr>
        <p:spPr>
          <a:xfrm>
            <a:off x="5939777" y="3841953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B72B3-51A9-4E82-8472-2112CE68C383}"/>
              </a:ext>
            </a:extLst>
          </p:cNvPr>
          <p:cNvSpPr txBox="1"/>
          <p:nvPr/>
        </p:nvSpPr>
        <p:spPr>
          <a:xfrm>
            <a:off x="6201892" y="4700413"/>
            <a:ext cx="1580661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HTML - &gt;PUG</a:t>
            </a: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B10F6F-F793-47A8-AE65-CB6B8C1FE04B}"/>
              </a:ext>
            </a:extLst>
          </p:cNvPr>
          <p:cNvSpPr txBox="1"/>
          <p:nvPr/>
        </p:nvSpPr>
        <p:spPr>
          <a:xfrm>
            <a:off x="6201892" y="5105439"/>
            <a:ext cx="745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u="sng" dirty="0">
                <a:hlinkClick r:id="rId7"/>
              </a:rPr>
              <a:t>https://html-to-pug.com/</a:t>
            </a:r>
            <a:endParaRPr lang="en-US" altLang="ko-KR" dirty="0"/>
          </a:p>
        </p:txBody>
      </p:sp>
      <p:sp>
        <p:nvSpPr>
          <p:cNvPr id="32" name="타원 1">
            <a:extLst>
              <a:ext uri="{FF2B5EF4-FFF2-40B4-BE49-F238E27FC236}">
                <a16:creationId xmlns:a16="http://schemas.microsoft.com/office/drawing/2014/main" id="{A927166C-E97A-4647-A259-A679D657563B}"/>
              </a:ext>
            </a:extLst>
          </p:cNvPr>
          <p:cNvSpPr/>
          <p:nvPr/>
        </p:nvSpPr>
        <p:spPr>
          <a:xfrm>
            <a:off x="5939777" y="4766807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A4D836-2C65-44BC-B455-D6E8125D50AA}"/>
              </a:ext>
            </a:extLst>
          </p:cNvPr>
          <p:cNvSpPr txBox="1"/>
          <p:nvPr/>
        </p:nvSpPr>
        <p:spPr>
          <a:xfrm>
            <a:off x="6201893" y="5544112"/>
            <a:ext cx="1127586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b="1" spc="-60" dirty="0" err="1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Alamofire</a:t>
            </a:r>
            <a:endParaRPr lang="ko-KR" altLang="en-US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49935D-81FD-4B8F-BD9D-DB93FDDE41BB}"/>
              </a:ext>
            </a:extLst>
          </p:cNvPr>
          <p:cNvSpPr txBox="1"/>
          <p:nvPr/>
        </p:nvSpPr>
        <p:spPr>
          <a:xfrm>
            <a:off x="6201892" y="5949138"/>
            <a:ext cx="745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u="sng" dirty="0">
                <a:hlinkClick r:id="rId8"/>
              </a:rPr>
              <a:t>https://github.com/Alamofire/Alamofire</a:t>
            </a:r>
            <a:endParaRPr lang="en-US" altLang="ko-KR" dirty="0"/>
          </a:p>
        </p:txBody>
      </p:sp>
      <p:sp>
        <p:nvSpPr>
          <p:cNvPr id="35" name="타원 1">
            <a:extLst>
              <a:ext uri="{FF2B5EF4-FFF2-40B4-BE49-F238E27FC236}">
                <a16:creationId xmlns:a16="http://schemas.microsoft.com/office/drawing/2014/main" id="{4BC806AE-093A-4756-8E0E-DC82939BE3F8}"/>
              </a:ext>
            </a:extLst>
          </p:cNvPr>
          <p:cNvSpPr/>
          <p:nvPr/>
        </p:nvSpPr>
        <p:spPr>
          <a:xfrm>
            <a:off x="5939777" y="5610506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5A099D-9093-4375-BA1F-7B7DC1054F30}"/>
              </a:ext>
            </a:extLst>
          </p:cNvPr>
          <p:cNvSpPr/>
          <p:nvPr/>
        </p:nvSpPr>
        <p:spPr>
          <a:xfrm>
            <a:off x="554219" y="3053063"/>
            <a:ext cx="5145933" cy="375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algn="just" fontAlgn="base">
              <a:lnSpc>
                <a:spcPct val="130000"/>
              </a:lnSpc>
            </a:pPr>
            <a:r>
              <a:rPr lang="en-US" altLang="ko-KR" sz="1600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9"/>
              </a:rPr>
              <a:t>https://github.com/codingHack/TeamProject</a:t>
            </a:r>
            <a:endParaRPr lang="en-US" altLang="ko-KR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5156C9-1008-4B6B-A09A-82D8D85A7D53}"/>
              </a:ext>
            </a:extLst>
          </p:cNvPr>
          <p:cNvSpPr txBox="1"/>
          <p:nvPr/>
        </p:nvSpPr>
        <p:spPr>
          <a:xfrm>
            <a:off x="6201990" y="1044791"/>
            <a:ext cx="1127586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PUG</a:t>
            </a: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1400" b="1" spc="-60" dirty="0" err="1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api</a:t>
            </a:r>
            <a:endParaRPr lang="ko-KR" altLang="en-US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9" name="타원 1">
            <a:extLst>
              <a:ext uri="{FF2B5EF4-FFF2-40B4-BE49-F238E27FC236}">
                <a16:creationId xmlns:a16="http://schemas.microsoft.com/office/drawing/2014/main" id="{B94DC2C3-77FD-4CDA-88AB-A0DD23907A73}"/>
              </a:ext>
            </a:extLst>
          </p:cNvPr>
          <p:cNvSpPr/>
          <p:nvPr/>
        </p:nvSpPr>
        <p:spPr>
          <a:xfrm>
            <a:off x="5939874" y="1111185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135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042B3D-65C6-47BA-BE7A-770050C7F5E5}"/>
              </a:ext>
            </a:extLst>
          </p:cNvPr>
          <p:cNvSpPr/>
          <p:nvPr/>
        </p:nvSpPr>
        <p:spPr>
          <a:xfrm>
            <a:off x="4205056" y="2603377"/>
            <a:ext cx="3781887" cy="130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02434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/>
        </p:nvSpPr>
        <p:spPr>
          <a:xfrm>
            <a:off x="2014412" y="3901831"/>
            <a:ext cx="3896861" cy="1204198"/>
          </a:xfrm>
          <a:custGeom>
            <a:avLst/>
            <a:gdLst/>
            <a:ahLst/>
            <a:cxnLst/>
            <a:rect l="l" t="t" r="r" b="b"/>
            <a:pathLst>
              <a:path w="3863907" h="1224136">
                <a:moveTo>
                  <a:pt x="1931954" y="0"/>
                </a:moveTo>
                <a:lnTo>
                  <a:pt x="3863907" y="1224136"/>
                </a:lnTo>
                <a:lnTo>
                  <a:pt x="3636619" y="1224136"/>
                </a:lnTo>
                <a:lnTo>
                  <a:pt x="1931954" y="144016"/>
                </a:lnTo>
                <a:lnTo>
                  <a:pt x="227289" y="1224136"/>
                </a:lnTo>
                <a:lnTo>
                  <a:pt x="0" y="1224136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>
            <a:off x="4817108" y="2420888"/>
            <a:ext cx="3168352" cy="2664296"/>
          </a:xfrm>
          <a:custGeom>
            <a:avLst/>
            <a:gdLst/>
            <a:ahLst/>
            <a:cxnLst/>
            <a:rect l="l" t="t" r="r" b="b"/>
            <a:pathLst>
              <a:path w="3168352" h="2664296">
                <a:moveTo>
                  <a:pt x="1204607" y="0"/>
                </a:moveTo>
                <a:lnTo>
                  <a:pt x="3168352" y="2664296"/>
                </a:lnTo>
                <a:lnTo>
                  <a:pt x="3000101" y="2664296"/>
                </a:lnTo>
                <a:lnTo>
                  <a:pt x="1235937" y="270780"/>
                </a:lnTo>
                <a:lnTo>
                  <a:pt x="153758" y="2664296"/>
                </a:lnTo>
                <a:lnTo>
                  <a:pt x="0" y="2664296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이등변 삼각형 59"/>
          <p:cNvSpPr/>
          <p:nvPr/>
        </p:nvSpPr>
        <p:spPr>
          <a:xfrm>
            <a:off x="7169034" y="3313081"/>
            <a:ext cx="2448272" cy="1800200"/>
          </a:xfrm>
          <a:custGeom>
            <a:avLst/>
            <a:gdLst/>
            <a:ahLst/>
            <a:cxnLst/>
            <a:rect l="l" t="t" r="r" b="b"/>
            <a:pathLst>
              <a:path w="2448272" h="1800200">
                <a:moveTo>
                  <a:pt x="1440661" y="0"/>
                </a:moveTo>
                <a:lnTo>
                  <a:pt x="2448272" y="1800200"/>
                </a:lnTo>
                <a:lnTo>
                  <a:pt x="2094678" y="1800200"/>
                </a:lnTo>
                <a:lnTo>
                  <a:pt x="1420506" y="595724"/>
                </a:lnTo>
                <a:lnTo>
                  <a:pt x="456590" y="1800200"/>
                </a:lnTo>
                <a:lnTo>
                  <a:pt x="0" y="180020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885113" y="3824414"/>
            <a:ext cx="114960" cy="114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981040" y="2363408"/>
            <a:ext cx="114960" cy="114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8527875" y="3290108"/>
            <a:ext cx="114960" cy="114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/>
          <p:cNvSpPr/>
          <p:nvPr/>
        </p:nvSpPr>
        <p:spPr>
          <a:xfrm>
            <a:off x="2021565" y="3881894"/>
            <a:ext cx="2848643" cy="1224136"/>
          </a:xfrm>
          <a:custGeom>
            <a:avLst/>
            <a:gdLst/>
            <a:ahLst/>
            <a:cxnLst/>
            <a:rect l="l" t="t" r="r" b="b"/>
            <a:pathLst>
              <a:path w="2848643" h="1224136">
                <a:moveTo>
                  <a:pt x="1907394" y="0"/>
                </a:moveTo>
                <a:lnTo>
                  <a:pt x="2848643" y="1224136"/>
                </a:lnTo>
                <a:lnTo>
                  <a:pt x="2592470" y="1224136"/>
                </a:lnTo>
                <a:lnTo>
                  <a:pt x="1907394" y="333164"/>
                </a:lnTo>
                <a:lnTo>
                  <a:pt x="519121" y="1224136"/>
                </a:lnTo>
                <a:lnTo>
                  <a:pt x="0" y="1224136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3361183" y="3195509"/>
            <a:ext cx="143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ARDUINO</a:t>
            </a:r>
            <a:endParaRPr lang="ko-KR" altLang="en-US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09745" y="1780531"/>
            <a:ext cx="143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WEB</a:t>
            </a:r>
            <a:endParaRPr lang="ko-KR" altLang="en-US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383440" y="2795399"/>
            <a:ext cx="143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IOS</a:t>
            </a:r>
            <a:endParaRPr lang="ko-KR" altLang="en-US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타원 1"/>
          <p:cNvSpPr/>
          <p:nvPr/>
        </p:nvSpPr>
        <p:spPr>
          <a:xfrm>
            <a:off x="3025833" y="3287552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"/>
          <p:cNvSpPr/>
          <p:nvPr/>
        </p:nvSpPr>
        <p:spPr>
          <a:xfrm>
            <a:off x="5412722" y="1872574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"/>
          <p:cNvSpPr/>
          <p:nvPr/>
        </p:nvSpPr>
        <p:spPr>
          <a:xfrm>
            <a:off x="8005417" y="2899101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21420E-BDAC-41F4-B888-7ABF9A6F7057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22" name="모서리가 둥근 직사각형 26">
              <a:extLst>
                <a:ext uri="{FF2B5EF4-FFF2-40B4-BE49-F238E27FC236}">
                  <a16:creationId xmlns:a16="http://schemas.microsoft.com/office/drawing/2014/main" id="{E1DFEE2E-E693-4D9B-8BAF-E49743522300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35">
              <a:extLst>
                <a:ext uri="{FF2B5EF4-FFF2-40B4-BE49-F238E27FC236}">
                  <a16:creationId xmlns:a16="http://schemas.microsoft.com/office/drawing/2014/main" id="{5CEDC3AB-99C5-4A89-8D8F-71654596DE9A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5A61F46-C4C5-49CC-8DBE-D5772215A37D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소 개</a:t>
            </a:r>
          </a:p>
        </p:txBody>
      </p:sp>
    </p:spTree>
    <p:extLst>
      <p:ext uri="{BB962C8B-B14F-4D97-AF65-F5344CB8AC3E}">
        <p14:creationId xmlns:p14="http://schemas.microsoft.com/office/powerpoint/2010/main" val="2674777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042B3D-65C6-47BA-BE7A-770050C7F5E5}"/>
              </a:ext>
            </a:extLst>
          </p:cNvPr>
          <p:cNvSpPr/>
          <p:nvPr/>
        </p:nvSpPr>
        <p:spPr>
          <a:xfrm>
            <a:off x="4205056" y="2603377"/>
            <a:ext cx="3781887" cy="130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Thanks!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0556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927648" y="1739211"/>
            <a:ext cx="2520280" cy="0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66026" y="2122168"/>
            <a:ext cx="404175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spc="-60" dirty="0" err="1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아두이노를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통한 실시간 정보 모니터링 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5433898" y="1731310"/>
            <a:ext cx="789434" cy="896119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23332" y="2627428"/>
            <a:ext cx="2520280" cy="0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51299" y="3866936"/>
            <a:ext cx="5058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설치 프로그램 없이 사용하는 환자관리 시스템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8743612" y="2607916"/>
            <a:ext cx="420924" cy="477809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8743612" y="3085725"/>
            <a:ext cx="420924" cy="477809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13807" y="3563533"/>
            <a:ext cx="2520280" cy="0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242178" y="4509119"/>
            <a:ext cx="2520280" cy="0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8762458" y="4489607"/>
            <a:ext cx="420924" cy="477809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>
            <a:off x="8762458" y="4967416"/>
            <a:ext cx="420924" cy="477809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232653" y="5445224"/>
            <a:ext cx="2520280" cy="0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H="1">
            <a:off x="5811729" y="3544484"/>
            <a:ext cx="420924" cy="477809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811729" y="4022293"/>
            <a:ext cx="420924" cy="477809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1"/>
          <p:cNvSpPr/>
          <p:nvPr/>
        </p:nvSpPr>
        <p:spPr>
          <a:xfrm>
            <a:off x="1350001" y="2152473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" name="타원 1"/>
          <p:cNvSpPr/>
          <p:nvPr/>
        </p:nvSpPr>
        <p:spPr>
          <a:xfrm>
            <a:off x="6456363" y="3895891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타원 1"/>
          <p:cNvSpPr/>
          <p:nvPr/>
        </p:nvSpPr>
        <p:spPr>
          <a:xfrm>
            <a:off x="3083900" y="4971749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A5121E4-C416-49A3-B370-9ECB4C4FE7F5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37" name="모서리가 둥근 직사각형 26">
              <a:extLst>
                <a:ext uri="{FF2B5EF4-FFF2-40B4-BE49-F238E27FC236}">
                  <a16:creationId xmlns:a16="http://schemas.microsoft.com/office/drawing/2014/main" id="{9EB12506-2B92-49CB-B6E1-DBA2E1257FD7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5">
              <a:extLst>
                <a:ext uri="{FF2B5EF4-FFF2-40B4-BE49-F238E27FC236}">
                  <a16:creationId xmlns:a16="http://schemas.microsoft.com/office/drawing/2014/main" id="{4090BACA-10CA-4F70-906C-D568DF0D250E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4C4453-238A-477A-8FA1-4B5B0F8EF736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목 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4246E9-8BEA-4DFF-AC2D-B198704CE89C}"/>
              </a:ext>
            </a:extLst>
          </p:cNvPr>
          <p:cNvSpPr txBox="1"/>
          <p:nvPr/>
        </p:nvSpPr>
        <p:spPr>
          <a:xfrm>
            <a:off x="3566888" y="4897306"/>
            <a:ext cx="5058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 자신의 정보 확인하는 </a:t>
            </a:r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IOS</a:t>
            </a:r>
            <a:endParaRPr lang="ko-KR" altLang="en-US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9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24" grpId="0" animBg="1"/>
      <p:bldP spid="25" grpId="0" animBg="1"/>
      <p:bldP spid="28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40201" y="1556792"/>
            <a:ext cx="3143827" cy="1656184"/>
          </a:xfrm>
          <a:custGeom>
            <a:avLst/>
            <a:gdLst/>
            <a:ahLst/>
            <a:cxnLst/>
            <a:rect l="l" t="t" r="r" b="b"/>
            <a:pathLst>
              <a:path w="3143827" h="1656184">
                <a:moveTo>
                  <a:pt x="190312" y="0"/>
                </a:moveTo>
                <a:lnTo>
                  <a:pt x="2953515" y="0"/>
                </a:lnTo>
                <a:cubicBezTo>
                  <a:pt x="3058621" y="0"/>
                  <a:pt x="3143827" y="85206"/>
                  <a:pt x="3143827" y="190312"/>
                </a:cubicBezTo>
                <a:lnTo>
                  <a:pt x="3143827" y="557230"/>
                </a:lnTo>
                <a:cubicBezTo>
                  <a:pt x="2575813" y="642887"/>
                  <a:pt x="2126523" y="1089501"/>
                  <a:pt x="2036800" y="1656184"/>
                </a:cubicBezTo>
                <a:lnTo>
                  <a:pt x="190312" y="1656184"/>
                </a:lnTo>
                <a:cubicBezTo>
                  <a:pt x="85206" y="1656184"/>
                  <a:pt x="0" y="1570978"/>
                  <a:pt x="0" y="1465872"/>
                </a:cubicBezTo>
                <a:lnTo>
                  <a:pt x="0" y="190312"/>
                </a:lnTo>
                <a:lnTo>
                  <a:pt x="295" y="187391"/>
                </a:lnTo>
                <a:cubicBezTo>
                  <a:pt x="91691" y="187291"/>
                  <a:pt x="165733" y="113151"/>
                  <a:pt x="165733" y="21717"/>
                </a:cubicBezTo>
                <a:cubicBezTo>
                  <a:pt x="165733" y="15234"/>
                  <a:pt x="165361" y="8838"/>
                  <a:pt x="161926" y="2862"/>
                </a:cubicBezTo>
                <a:cubicBezTo>
                  <a:pt x="171111" y="724"/>
                  <a:pt x="180627" y="0"/>
                  <a:pt x="190312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5"/>
          <p:cNvSpPr/>
          <p:nvPr/>
        </p:nvSpPr>
        <p:spPr>
          <a:xfrm flipV="1">
            <a:off x="2740200" y="3501008"/>
            <a:ext cx="3287843" cy="1800200"/>
          </a:xfrm>
          <a:custGeom>
            <a:avLst/>
            <a:gdLst/>
            <a:ahLst/>
            <a:cxnLst/>
            <a:rect l="l" t="t" r="r" b="b"/>
            <a:pathLst>
              <a:path w="3287843" h="1800200">
                <a:moveTo>
                  <a:pt x="2063707" y="1800200"/>
                </a:moveTo>
                <a:lnTo>
                  <a:pt x="3287843" y="1800200"/>
                </a:lnTo>
                <a:lnTo>
                  <a:pt x="3287843" y="576064"/>
                </a:lnTo>
                <a:cubicBezTo>
                  <a:pt x="3239088" y="576064"/>
                  <a:pt x="3190999" y="578914"/>
                  <a:pt x="3143827" y="585262"/>
                </a:cubicBezTo>
                <a:lnTo>
                  <a:pt x="3143827" y="190312"/>
                </a:lnTo>
                <a:cubicBezTo>
                  <a:pt x="3143827" y="85206"/>
                  <a:pt x="3058621" y="0"/>
                  <a:pt x="2953515" y="0"/>
                </a:cubicBezTo>
                <a:lnTo>
                  <a:pt x="190312" y="0"/>
                </a:lnTo>
                <a:lnTo>
                  <a:pt x="161928" y="2862"/>
                </a:lnTo>
                <a:lnTo>
                  <a:pt x="165734" y="21716"/>
                </a:lnTo>
                <a:cubicBezTo>
                  <a:pt x="165734" y="113150"/>
                  <a:pt x="91692" y="187290"/>
                  <a:pt x="295" y="187390"/>
                </a:cubicBezTo>
                <a:lnTo>
                  <a:pt x="0" y="190312"/>
                </a:lnTo>
                <a:lnTo>
                  <a:pt x="0" y="1465872"/>
                </a:lnTo>
                <a:cubicBezTo>
                  <a:pt x="0" y="1570978"/>
                  <a:pt x="85206" y="1656184"/>
                  <a:pt x="190312" y="1656184"/>
                </a:cubicBezTo>
                <a:lnTo>
                  <a:pt x="2072905" y="1656184"/>
                </a:lnTo>
                <a:cubicBezTo>
                  <a:pt x="2066557" y="1703356"/>
                  <a:pt x="2063707" y="1751445"/>
                  <a:pt x="2063707" y="180020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5"/>
          <p:cNvSpPr/>
          <p:nvPr/>
        </p:nvSpPr>
        <p:spPr>
          <a:xfrm flipH="1">
            <a:off x="6153010" y="1556792"/>
            <a:ext cx="3287843" cy="1800200"/>
          </a:xfrm>
          <a:custGeom>
            <a:avLst/>
            <a:gdLst/>
            <a:ahLst/>
            <a:cxnLst/>
            <a:rect l="l" t="t" r="r" b="b"/>
            <a:pathLst>
              <a:path w="3287843" h="1800200">
                <a:moveTo>
                  <a:pt x="2953515" y="0"/>
                </a:moveTo>
                <a:lnTo>
                  <a:pt x="190312" y="0"/>
                </a:lnTo>
                <a:cubicBezTo>
                  <a:pt x="184268" y="0"/>
                  <a:pt x="178289" y="282"/>
                  <a:pt x="172479" y="1798"/>
                </a:cubicBezTo>
                <a:lnTo>
                  <a:pt x="176500" y="21717"/>
                </a:lnTo>
                <a:cubicBezTo>
                  <a:pt x="176500" y="113249"/>
                  <a:pt x="102299" y="187450"/>
                  <a:pt x="10767" y="187450"/>
                </a:cubicBezTo>
                <a:cubicBezTo>
                  <a:pt x="7282" y="187450"/>
                  <a:pt x="3821" y="187342"/>
                  <a:pt x="498" y="185377"/>
                </a:cubicBezTo>
                <a:lnTo>
                  <a:pt x="0" y="190312"/>
                </a:lnTo>
                <a:lnTo>
                  <a:pt x="0" y="1465872"/>
                </a:lnTo>
                <a:cubicBezTo>
                  <a:pt x="0" y="1570978"/>
                  <a:pt x="85206" y="1656184"/>
                  <a:pt x="190312" y="1656184"/>
                </a:cubicBezTo>
                <a:lnTo>
                  <a:pt x="2072905" y="1656184"/>
                </a:lnTo>
                <a:cubicBezTo>
                  <a:pt x="2066557" y="1703356"/>
                  <a:pt x="2063707" y="1751445"/>
                  <a:pt x="2063707" y="1800200"/>
                </a:cubicBezTo>
                <a:lnTo>
                  <a:pt x="3287843" y="1800200"/>
                </a:lnTo>
                <a:lnTo>
                  <a:pt x="3287843" y="576064"/>
                </a:lnTo>
                <a:cubicBezTo>
                  <a:pt x="3239088" y="576064"/>
                  <a:pt x="3190999" y="578914"/>
                  <a:pt x="3143827" y="585262"/>
                </a:cubicBezTo>
                <a:lnTo>
                  <a:pt x="3143827" y="190312"/>
                </a:lnTo>
                <a:cubicBezTo>
                  <a:pt x="3143827" y="85206"/>
                  <a:pt x="3058621" y="0"/>
                  <a:pt x="295351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5"/>
          <p:cNvSpPr/>
          <p:nvPr/>
        </p:nvSpPr>
        <p:spPr>
          <a:xfrm flipH="1" flipV="1">
            <a:off x="6297026" y="3645024"/>
            <a:ext cx="3143827" cy="1656184"/>
          </a:xfrm>
          <a:custGeom>
            <a:avLst/>
            <a:gdLst/>
            <a:ahLst/>
            <a:cxnLst/>
            <a:rect l="l" t="t" r="r" b="b"/>
            <a:pathLst>
              <a:path w="3143827" h="1656184">
                <a:moveTo>
                  <a:pt x="2043885" y="1656184"/>
                </a:moveTo>
                <a:lnTo>
                  <a:pt x="190312" y="1656184"/>
                </a:lnTo>
                <a:cubicBezTo>
                  <a:pt x="85206" y="1656184"/>
                  <a:pt x="0" y="1570978"/>
                  <a:pt x="0" y="1465872"/>
                </a:cubicBezTo>
                <a:lnTo>
                  <a:pt x="0" y="190312"/>
                </a:lnTo>
                <a:lnTo>
                  <a:pt x="498" y="185376"/>
                </a:lnTo>
                <a:lnTo>
                  <a:pt x="10766" y="187449"/>
                </a:lnTo>
                <a:cubicBezTo>
                  <a:pt x="102298" y="187449"/>
                  <a:pt x="176499" y="113248"/>
                  <a:pt x="176499" y="21716"/>
                </a:cubicBezTo>
                <a:cubicBezTo>
                  <a:pt x="176499" y="14858"/>
                  <a:pt x="176083" y="8097"/>
                  <a:pt x="172478" y="1798"/>
                </a:cubicBezTo>
                <a:cubicBezTo>
                  <a:pt x="178289" y="282"/>
                  <a:pt x="184267" y="0"/>
                  <a:pt x="190312" y="0"/>
                </a:cubicBezTo>
                <a:lnTo>
                  <a:pt x="2953515" y="0"/>
                </a:lnTo>
                <a:cubicBezTo>
                  <a:pt x="3058621" y="0"/>
                  <a:pt x="3143827" y="85206"/>
                  <a:pt x="3143827" y="190312"/>
                </a:cubicBezTo>
                <a:lnTo>
                  <a:pt x="3143827" y="564312"/>
                </a:lnTo>
                <a:cubicBezTo>
                  <a:pt x="2580768" y="651936"/>
                  <a:pt x="2135582" y="1094463"/>
                  <a:pt x="2043885" y="165618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679493" y="1994569"/>
            <a:ext cx="1348551" cy="1362425"/>
          </a:xfrm>
          <a:custGeom>
            <a:avLst/>
            <a:gdLst/>
            <a:ahLst/>
            <a:cxnLst/>
            <a:rect l="l" t="t" r="r" b="b"/>
            <a:pathLst>
              <a:path w="1348551" h="1362425">
                <a:moveTo>
                  <a:pt x="1348551" y="0"/>
                </a:moveTo>
                <a:lnTo>
                  <a:pt x="1348551" y="116400"/>
                </a:lnTo>
                <a:cubicBezTo>
                  <a:pt x="688305" y="170365"/>
                  <a:pt x="163013" y="700176"/>
                  <a:pt x="116380" y="1362425"/>
                </a:cubicBezTo>
                <a:lnTo>
                  <a:pt x="0" y="1362425"/>
                </a:lnTo>
                <a:cubicBezTo>
                  <a:pt x="46772" y="635860"/>
                  <a:pt x="623973" y="54119"/>
                  <a:pt x="134855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8"/>
          <p:cNvSpPr/>
          <p:nvPr/>
        </p:nvSpPr>
        <p:spPr>
          <a:xfrm rot="5400000">
            <a:off x="6161623" y="1994569"/>
            <a:ext cx="1348551" cy="1362425"/>
          </a:xfrm>
          <a:custGeom>
            <a:avLst/>
            <a:gdLst/>
            <a:ahLst/>
            <a:cxnLst/>
            <a:rect l="l" t="t" r="r" b="b"/>
            <a:pathLst>
              <a:path w="1348551" h="1362425">
                <a:moveTo>
                  <a:pt x="1348551" y="0"/>
                </a:moveTo>
                <a:lnTo>
                  <a:pt x="1348551" y="116400"/>
                </a:lnTo>
                <a:cubicBezTo>
                  <a:pt x="688305" y="170365"/>
                  <a:pt x="163013" y="700176"/>
                  <a:pt x="116380" y="1362425"/>
                </a:cubicBezTo>
                <a:lnTo>
                  <a:pt x="0" y="1362425"/>
                </a:lnTo>
                <a:cubicBezTo>
                  <a:pt x="46772" y="635860"/>
                  <a:pt x="623973" y="54119"/>
                  <a:pt x="134855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8"/>
          <p:cNvSpPr/>
          <p:nvPr/>
        </p:nvSpPr>
        <p:spPr>
          <a:xfrm flipV="1">
            <a:off x="4679493" y="3501009"/>
            <a:ext cx="1348551" cy="1362425"/>
          </a:xfrm>
          <a:custGeom>
            <a:avLst/>
            <a:gdLst/>
            <a:ahLst/>
            <a:cxnLst/>
            <a:rect l="l" t="t" r="r" b="b"/>
            <a:pathLst>
              <a:path w="1348551" h="1362425">
                <a:moveTo>
                  <a:pt x="1348551" y="0"/>
                </a:moveTo>
                <a:lnTo>
                  <a:pt x="1348551" y="116400"/>
                </a:lnTo>
                <a:cubicBezTo>
                  <a:pt x="688305" y="170365"/>
                  <a:pt x="163013" y="700176"/>
                  <a:pt x="116380" y="1362425"/>
                </a:cubicBezTo>
                <a:lnTo>
                  <a:pt x="0" y="1362425"/>
                </a:lnTo>
                <a:cubicBezTo>
                  <a:pt x="46772" y="635860"/>
                  <a:pt x="623973" y="54119"/>
                  <a:pt x="134855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8"/>
          <p:cNvSpPr/>
          <p:nvPr/>
        </p:nvSpPr>
        <p:spPr>
          <a:xfrm rot="16200000" flipV="1">
            <a:off x="6161623" y="3501009"/>
            <a:ext cx="1348551" cy="1362425"/>
          </a:xfrm>
          <a:custGeom>
            <a:avLst/>
            <a:gdLst/>
            <a:ahLst/>
            <a:cxnLst/>
            <a:rect l="l" t="t" r="r" b="b"/>
            <a:pathLst>
              <a:path w="1348551" h="1362425">
                <a:moveTo>
                  <a:pt x="1348551" y="0"/>
                </a:moveTo>
                <a:lnTo>
                  <a:pt x="1348551" y="116400"/>
                </a:lnTo>
                <a:cubicBezTo>
                  <a:pt x="688305" y="170365"/>
                  <a:pt x="163013" y="700176"/>
                  <a:pt x="116380" y="1362425"/>
                </a:cubicBezTo>
                <a:lnTo>
                  <a:pt x="0" y="1362425"/>
                </a:lnTo>
                <a:cubicBezTo>
                  <a:pt x="46772" y="635860"/>
                  <a:pt x="623973" y="54119"/>
                  <a:pt x="134855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타원 1"/>
          <p:cNvSpPr/>
          <p:nvPr/>
        </p:nvSpPr>
        <p:spPr>
          <a:xfrm>
            <a:off x="2613102" y="1434610"/>
            <a:ext cx="257027" cy="257027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"/>
          <p:cNvSpPr/>
          <p:nvPr/>
        </p:nvSpPr>
        <p:spPr>
          <a:xfrm>
            <a:off x="2606231" y="5147668"/>
            <a:ext cx="257027" cy="257027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"/>
          <p:cNvSpPr/>
          <p:nvPr/>
        </p:nvSpPr>
        <p:spPr>
          <a:xfrm>
            <a:off x="9307786" y="1434610"/>
            <a:ext cx="257027" cy="257027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"/>
          <p:cNvSpPr/>
          <p:nvPr/>
        </p:nvSpPr>
        <p:spPr>
          <a:xfrm>
            <a:off x="9307786" y="5147668"/>
            <a:ext cx="257027" cy="257027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3EB29E-E7E6-4772-BE81-83F97AC8F7A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21" name="모서리가 둥근 직사각형 26">
              <a:extLst>
                <a:ext uri="{FF2B5EF4-FFF2-40B4-BE49-F238E27FC236}">
                  <a16:creationId xmlns:a16="http://schemas.microsoft.com/office/drawing/2014/main" id="{75079455-B8D5-4347-AFC0-995267BF0C56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35">
              <a:extLst>
                <a:ext uri="{FF2B5EF4-FFF2-40B4-BE49-F238E27FC236}">
                  <a16:creationId xmlns:a16="http://schemas.microsoft.com/office/drawing/2014/main" id="{78E56AB6-70DF-42E1-A059-F7F6276B6F11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C8BB2B9-D868-40A1-A3FA-5486016FC81C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기 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46EF27-50CC-4A92-98F8-3CECE9F9FEC0}"/>
              </a:ext>
            </a:extLst>
          </p:cNvPr>
          <p:cNvSpPr txBox="1"/>
          <p:nvPr/>
        </p:nvSpPr>
        <p:spPr>
          <a:xfrm>
            <a:off x="3153020" y="2016086"/>
            <a:ext cx="296900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</a:t>
            </a: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2. 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 관리</a:t>
            </a: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endParaRPr lang="ko-KR" altLang="en-US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CBEB2-B580-465F-961C-CFE5EB7C6AF2}"/>
              </a:ext>
            </a:extLst>
          </p:cNvPr>
          <p:cNvSpPr txBox="1"/>
          <p:nvPr/>
        </p:nvSpPr>
        <p:spPr>
          <a:xfrm>
            <a:off x="6317163" y="1979669"/>
            <a:ext cx="39100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3.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</a:t>
            </a: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퇴원 관리 </a:t>
            </a: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4.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/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FA1BD3-E9D9-493B-979E-3447905B2B06}"/>
              </a:ext>
            </a:extLst>
          </p:cNvPr>
          <p:cNvSpPr txBox="1"/>
          <p:nvPr/>
        </p:nvSpPr>
        <p:spPr>
          <a:xfrm>
            <a:off x="2825847" y="4123229"/>
            <a:ext cx="297253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5.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 정보</a:t>
            </a: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6. 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A425DC-BC6A-4902-8B85-CDFCE44C2475}"/>
              </a:ext>
            </a:extLst>
          </p:cNvPr>
          <p:cNvSpPr txBox="1"/>
          <p:nvPr/>
        </p:nvSpPr>
        <p:spPr>
          <a:xfrm>
            <a:off x="6600929" y="4100941"/>
            <a:ext cx="362628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7.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8.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20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4C41D1-9412-4C1D-A977-42D76F1519E9}"/>
              </a:ext>
            </a:extLst>
          </p:cNvPr>
          <p:cNvSpPr txBox="1"/>
          <p:nvPr/>
        </p:nvSpPr>
        <p:spPr>
          <a:xfrm>
            <a:off x="5548416" y="3326869"/>
            <a:ext cx="1497217" cy="37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32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9672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3EB29E-E7E6-4772-BE81-83F97AC8F7AC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21" name="모서리가 둥근 직사각형 26">
              <a:extLst>
                <a:ext uri="{FF2B5EF4-FFF2-40B4-BE49-F238E27FC236}">
                  <a16:creationId xmlns:a16="http://schemas.microsoft.com/office/drawing/2014/main" id="{75079455-B8D5-4347-AFC0-995267BF0C56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35">
              <a:extLst>
                <a:ext uri="{FF2B5EF4-FFF2-40B4-BE49-F238E27FC236}">
                  <a16:creationId xmlns:a16="http://schemas.microsoft.com/office/drawing/2014/main" id="{78E56AB6-70DF-42E1-A059-F7F6276B6F11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C8BB2B9-D868-40A1-A3FA-5486016FC81C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1.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98215E-6FE8-468B-B14C-D4AEF5063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8" t="8447" r="32197" b="8941"/>
          <a:stretch/>
        </p:blipFill>
        <p:spPr>
          <a:xfrm>
            <a:off x="2080422" y="1382903"/>
            <a:ext cx="3833092" cy="4791364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6043C28-BF73-4256-B559-F512145C854B}"/>
              </a:ext>
            </a:extLst>
          </p:cNvPr>
          <p:cNvCxnSpPr>
            <a:cxnSpLocks/>
          </p:cNvCxnSpPr>
          <p:nvPr/>
        </p:nvCxnSpPr>
        <p:spPr>
          <a:xfrm flipV="1">
            <a:off x="5891052" y="2517085"/>
            <a:ext cx="1096886" cy="1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942587-F826-4935-9B54-F4E520781A6D}"/>
              </a:ext>
            </a:extLst>
          </p:cNvPr>
          <p:cNvCxnSpPr>
            <a:cxnSpLocks/>
          </p:cNvCxnSpPr>
          <p:nvPr/>
        </p:nvCxnSpPr>
        <p:spPr>
          <a:xfrm flipV="1">
            <a:off x="6987938" y="1930400"/>
            <a:ext cx="1223189" cy="586686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DE13A5-B6C0-4D54-802D-0AD34587F2A4}"/>
              </a:ext>
            </a:extLst>
          </p:cNvPr>
          <p:cNvSpPr txBox="1"/>
          <p:nvPr/>
        </p:nvSpPr>
        <p:spPr>
          <a:xfrm>
            <a:off x="8736994" y="1719411"/>
            <a:ext cx="1687568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 관리자 </a:t>
            </a:r>
          </a:p>
        </p:txBody>
      </p:sp>
      <p:sp>
        <p:nvSpPr>
          <p:cNvPr id="32" name="타원 1">
            <a:extLst>
              <a:ext uri="{FF2B5EF4-FFF2-40B4-BE49-F238E27FC236}">
                <a16:creationId xmlns:a16="http://schemas.microsoft.com/office/drawing/2014/main" id="{725CFAE7-0286-4FD1-B872-8DF9007B0440}"/>
              </a:ext>
            </a:extLst>
          </p:cNvPr>
          <p:cNvSpPr/>
          <p:nvPr/>
        </p:nvSpPr>
        <p:spPr>
          <a:xfrm>
            <a:off x="8443787" y="1773334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4DACE84-E732-4D88-AC26-CB820CF5904B}"/>
              </a:ext>
            </a:extLst>
          </p:cNvPr>
          <p:cNvCxnSpPr>
            <a:cxnSpLocks/>
          </p:cNvCxnSpPr>
          <p:nvPr/>
        </p:nvCxnSpPr>
        <p:spPr>
          <a:xfrm>
            <a:off x="5913513" y="3659909"/>
            <a:ext cx="2193774" cy="0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B699F41-63A8-4074-8A58-BCB7D2427DDB}"/>
              </a:ext>
            </a:extLst>
          </p:cNvPr>
          <p:cNvCxnSpPr>
            <a:cxnSpLocks/>
          </p:cNvCxnSpPr>
          <p:nvPr/>
        </p:nvCxnSpPr>
        <p:spPr>
          <a:xfrm flipV="1">
            <a:off x="5935976" y="4867382"/>
            <a:ext cx="1096886" cy="2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DD3CA5-3116-48AE-B56C-2DBC33D2E259}"/>
              </a:ext>
            </a:extLst>
          </p:cNvPr>
          <p:cNvCxnSpPr>
            <a:cxnSpLocks/>
          </p:cNvCxnSpPr>
          <p:nvPr/>
        </p:nvCxnSpPr>
        <p:spPr>
          <a:xfrm>
            <a:off x="7032862" y="4867383"/>
            <a:ext cx="1178265" cy="572835"/>
          </a:xfrm>
          <a:prstGeom prst="line">
            <a:avLst/>
          </a:prstGeom>
          <a:ln w="1174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997C8D-605D-40DB-A0FE-3A32A422349E}"/>
              </a:ext>
            </a:extLst>
          </p:cNvPr>
          <p:cNvSpPr txBox="1"/>
          <p:nvPr/>
        </p:nvSpPr>
        <p:spPr>
          <a:xfrm>
            <a:off x="8876570" y="3479442"/>
            <a:ext cx="1687568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의사</a:t>
            </a:r>
          </a:p>
        </p:txBody>
      </p:sp>
      <p:sp>
        <p:nvSpPr>
          <p:cNvPr id="47" name="타원 1">
            <a:extLst>
              <a:ext uri="{FF2B5EF4-FFF2-40B4-BE49-F238E27FC236}">
                <a16:creationId xmlns:a16="http://schemas.microsoft.com/office/drawing/2014/main" id="{324CCB7F-E936-43F9-A094-B9C28012737F}"/>
              </a:ext>
            </a:extLst>
          </p:cNvPr>
          <p:cNvSpPr/>
          <p:nvPr/>
        </p:nvSpPr>
        <p:spPr>
          <a:xfrm>
            <a:off x="8583363" y="3533365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C50CD7-200F-4A3B-9F23-4B76CBF9493C}"/>
              </a:ext>
            </a:extLst>
          </p:cNvPr>
          <p:cNvSpPr txBox="1"/>
          <p:nvPr/>
        </p:nvSpPr>
        <p:spPr>
          <a:xfrm>
            <a:off x="8736994" y="5264417"/>
            <a:ext cx="1687568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간호사</a:t>
            </a:r>
          </a:p>
        </p:txBody>
      </p:sp>
      <p:sp>
        <p:nvSpPr>
          <p:cNvPr id="52" name="타원 1">
            <a:extLst>
              <a:ext uri="{FF2B5EF4-FFF2-40B4-BE49-F238E27FC236}">
                <a16:creationId xmlns:a16="http://schemas.microsoft.com/office/drawing/2014/main" id="{D65DCFB0-240C-4C76-80FC-0280EB2851C7}"/>
              </a:ext>
            </a:extLst>
          </p:cNvPr>
          <p:cNvSpPr/>
          <p:nvPr/>
        </p:nvSpPr>
        <p:spPr>
          <a:xfrm>
            <a:off x="8443787" y="5318340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6F21386-AB03-49B0-B977-782EFA52935F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6F1EFE-6865-4729-A63E-D558AFBD9043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8EA21A7-6305-4971-B3CC-AE442A6D43CB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4BAC491-F164-4129-97DD-46CB15A76861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A9CA14-B4E4-4550-8940-7F69AB9A288E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A53E80-2B18-4625-95F6-4A02627FF665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CE0C972-BF7E-4D5B-B4F2-91AEBEEB3996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9BC7C25-A5D4-4674-AD27-107A8823D151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2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43" grpId="0"/>
      <p:bldP spid="47" grpId="0" animBg="1"/>
      <p:bldP spid="48" grpId="0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137863" y="1465734"/>
            <a:ext cx="3902615" cy="3912066"/>
            <a:chOff x="2264933" y="1115220"/>
            <a:chExt cx="4606880" cy="4618036"/>
          </a:xfrm>
        </p:grpSpPr>
        <p:grpSp>
          <p:nvGrpSpPr>
            <p:cNvPr id="5" name="그룹 4"/>
            <p:cNvGrpSpPr/>
            <p:nvPr/>
          </p:nvGrpSpPr>
          <p:grpSpPr>
            <a:xfrm>
              <a:off x="2264933" y="1115220"/>
              <a:ext cx="4606880" cy="4618036"/>
              <a:chOff x="2264933" y="1115220"/>
              <a:chExt cx="4606880" cy="4618036"/>
            </a:xfrm>
          </p:grpSpPr>
          <p:sp>
            <p:nvSpPr>
              <p:cNvPr id="2" name="정오각형 1"/>
              <p:cNvSpPr/>
              <p:nvPr/>
            </p:nvSpPr>
            <p:spPr>
              <a:xfrm>
                <a:off x="4844069" y="4032775"/>
                <a:ext cx="1411942" cy="1344707"/>
              </a:xfrm>
              <a:prstGeom prst="pentagon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정오각형 23"/>
              <p:cNvSpPr/>
              <p:nvPr/>
            </p:nvSpPr>
            <p:spPr>
              <a:xfrm rot="18900000">
                <a:off x="5459871" y="2957888"/>
                <a:ext cx="1411942" cy="1344707"/>
              </a:xfrm>
              <a:prstGeom prst="pentagon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정오각형 25"/>
              <p:cNvSpPr/>
              <p:nvPr/>
            </p:nvSpPr>
            <p:spPr>
              <a:xfrm rot="16200000">
                <a:off x="5144514" y="1764678"/>
                <a:ext cx="1411942" cy="1344707"/>
              </a:xfrm>
              <a:prstGeom prst="pentagon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정오각형 27"/>
              <p:cNvSpPr/>
              <p:nvPr/>
            </p:nvSpPr>
            <p:spPr>
              <a:xfrm rot="13500000">
                <a:off x="4072553" y="1148837"/>
                <a:ext cx="1411942" cy="1344707"/>
              </a:xfrm>
              <a:prstGeom prst="pentagon">
                <a:avLst/>
              </a:prstGeom>
              <a:solidFill>
                <a:schemeClr val="bg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정오각형 33"/>
              <p:cNvSpPr/>
              <p:nvPr/>
            </p:nvSpPr>
            <p:spPr>
              <a:xfrm rot="10800000">
                <a:off x="2877440" y="1474452"/>
                <a:ext cx="1411942" cy="1344707"/>
              </a:xfrm>
              <a:prstGeom prst="pentagon">
                <a:avLst/>
              </a:prstGeom>
              <a:solidFill>
                <a:schemeClr val="bg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정오각형 34"/>
              <p:cNvSpPr/>
              <p:nvPr/>
            </p:nvSpPr>
            <p:spPr>
              <a:xfrm rot="8100000">
                <a:off x="2264933" y="2543270"/>
                <a:ext cx="1411942" cy="1344707"/>
              </a:xfrm>
              <a:prstGeom prst="pentagon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정오각형 36"/>
              <p:cNvSpPr/>
              <p:nvPr/>
            </p:nvSpPr>
            <p:spPr>
              <a:xfrm rot="5400000">
                <a:off x="2583101" y="3736519"/>
                <a:ext cx="1411942" cy="1344707"/>
              </a:xfrm>
              <a:prstGeom prst="pentagon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정오각형 38"/>
              <p:cNvSpPr/>
              <p:nvPr/>
            </p:nvSpPr>
            <p:spPr>
              <a:xfrm rot="2700000">
                <a:off x="3650819" y="4354931"/>
                <a:ext cx="1411942" cy="1344707"/>
              </a:xfrm>
              <a:prstGeom prst="pentagon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115536" y="1978373"/>
              <a:ext cx="2902807" cy="2909837"/>
              <a:chOff x="2264933" y="1115220"/>
              <a:chExt cx="4606880" cy="4618036"/>
            </a:xfrm>
            <a:solidFill>
              <a:schemeClr val="bg1">
                <a:alpha val="5000"/>
              </a:schemeClr>
            </a:solidFill>
          </p:grpSpPr>
          <p:sp>
            <p:nvSpPr>
              <p:cNvPr id="51" name="정오각형 50"/>
              <p:cNvSpPr/>
              <p:nvPr/>
            </p:nvSpPr>
            <p:spPr>
              <a:xfrm>
                <a:off x="4844069" y="4032775"/>
                <a:ext cx="1411942" cy="1344707"/>
              </a:xfrm>
              <a:prstGeom prst="pent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정오각형 51"/>
              <p:cNvSpPr/>
              <p:nvPr/>
            </p:nvSpPr>
            <p:spPr>
              <a:xfrm rot="18900000">
                <a:off x="5459871" y="2957888"/>
                <a:ext cx="1411942" cy="1344707"/>
              </a:xfrm>
              <a:prstGeom prst="pent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정오각형 52"/>
              <p:cNvSpPr/>
              <p:nvPr/>
            </p:nvSpPr>
            <p:spPr>
              <a:xfrm rot="16200000">
                <a:off x="5144514" y="1764678"/>
                <a:ext cx="1411942" cy="1344707"/>
              </a:xfrm>
              <a:prstGeom prst="pent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정오각형 53"/>
              <p:cNvSpPr/>
              <p:nvPr/>
            </p:nvSpPr>
            <p:spPr>
              <a:xfrm rot="13500000">
                <a:off x="4072553" y="1148837"/>
                <a:ext cx="1411942" cy="1344707"/>
              </a:xfrm>
              <a:prstGeom prst="pent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정오각형 54"/>
              <p:cNvSpPr/>
              <p:nvPr/>
            </p:nvSpPr>
            <p:spPr>
              <a:xfrm rot="10800000">
                <a:off x="2877440" y="1474452"/>
                <a:ext cx="1411942" cy="1344707"/>
              </a:xfrm>
              <a:prstGeom prst="pent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정오각형 55"/>
              <p:cNvSpPr/>
              <p:nvPr/>
            </p:nvSpPr>
            <p:spPr>
              <a:xfrm rot="8100000">
                <a:off x="2264933" y="2543270"/>
                <a:ext cx="1411942" cy="1344707"/>
              </a:xfrm>
              <a:prstGeom prst="pent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정오각형 56"/>
              <p:cNvSpPr/>
              <p:nvPr/>
            </p:nvSpPr>
            <p:spPr>
              <a:xfrm rot="5400000">
                <a:off x="2583101" y="3736519"/>
                <a:ext cx="1411942" cy="1344707"/>
              </a:xfrm>
              <a:prstGeom prst="pent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정오각형 57"/>
              <p:cNvSpPr/>
              <p:nvPr/>
            </p:nvSpPr>
            <p:spPr>
              <a:xfrm rot="2700000">
                <a:off x="3650819" y="4354931"/>
                <a:ext cx="1411942" cy="1344707"/>
              </a:xfrm>
              <a:prstGeom prst="pent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6904871" y="2471025"/>
            <a:ext cx="69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6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74156" y="4458270"/>
            <a:ext cx="69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6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39586" y="4170484"/>
            <a:ext cx="69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6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81788" y="2105496"/>
            <a:ext cx="69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6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47" name="타원 1"/>
          <p:cNvSpPr/>
          <p:nvPr/>
        </p:nvSpPr>
        <p:spPr>
          <a:xfrm>
            <a:off x="6305419" y="1370519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1"/>
          <p:cNvSpPr/>
          <p:nvPr/>
        </p:nvSpPr>
        <p:spPr>
          <a:xfrm>
            <a:off x="3975798" y="3019164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1"/>
          <p:cNvSpPr/>
          <p:nvPr/>
        </p:nvSpPr>
        <p:spPr>
          <a:xfrm>
            <a:off x="5655970" y="5355740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1"/>
          <p:cNvSpPr/>
          <p:nvPr/>
        </p:nvSpPr>
        <p:spPr>
          <a:xfrm>
            <a:off x="8005124" y="3616212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432048" h="432048">
                <a:moveTo>
                  <a:pt x="339849" y="120774"/>
                </a:moveTo>
                <a:lnTo>
                  <a:pt x="211262" y="211262"/>
                </a:lnTo>
                <a:lnTo>
                  <a:pt x="92199" y="149349"/>
                </a:lnTo>
                <a:lnTo>
                  <a:pt x="216024" y="311274"/>
                </a:lnTo>
                <a:close/>
                <a:moveTo>
                  <a:pt x="216024" y="0"/>
                </a:moveTo>
                <a:cubicBezTo>
                  <a:pt x="335331" y="0"/>
                  <a:pt x="432048" y="96717"/>
                  <a:pt x="432048" y="216024"/>
                </a:cubicBezTo>
                <a:cubicBezTo>
                  <a:pt x="432048" y="335331"/>
                  <a:pt x="335331" y="432048"/>
                  <a:pt x="216024" y="432048"/>
                </a:cubicBezTo>
                <a:cubicBezTo>
                  <a:pt x="96717" y="432048"/>
                  <a:pt x="0" y="335331"/>
                  <a:pt x="0" y="216024"/>
                </a:cubicBezTo>
                <a:cubicBezTo>
                  <a:pt x="0" y="96717"/>
                  <a:pt x="96717" y="0"/>
                  <a:pt x="216024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5FA2E19-64D7-49FA-9896-0265122E6F79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61" name="모서리가 둥근 직사각형 26">
              <a:extLst>
                <a:ext uri="{FF2B5EF4-FFF2-40B4-BE49-F238E27FC236}">
                  <a16:creationId xmlns:a16="http://schemas.microsoft.com/office/drawing/2014/main" id="{DA20D214-02E5-41E2-B94F-D44F2955AC1C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35">
              <a:extLst>
                <a:ext uri="{FF2B5EF4-FFF2-40B4-BE49-F238E27FC236}">
                  <a16:creationId xmlns:a16="http://schemas.microsoft.com/office/drawing/2014/main" id="{CC28A0E8-4858-41D7-A243-52948E533061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68EAEEB-00BA-464F-9E08-D1FE9EF9F672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2. </a:t>
            </a:r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환자 관리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268101-9BBD-44C5-AEA5-B09BC15256A2}"/>
              </a:ext>
            </a:extLst>
          </p:cNvPr>
          <p:cNvSpPr txBox="1"/>
          <p:nvPr/>
        </p:nvSpPr>
        <p:spPr>
          <a:xfrm>
            <a:off x="6480928" y="1338082"/>
            <a:ext cx="234335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개인정보 확인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2A7CFF-3FB6-46D0-B5D9-D45A5BA46B58}"/>
              </a:ext>
            </a:extLst>
          </p:cNvPr>
          <p:cNvSpPr txBox="1"/>
          <p:nvPr/>
        </p:nvSpPr>
        <p:spPr>
          <a:xfrm>
            <a:off x="8113136" y="3616212"/>
            <a:ext cx="234335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진료기록 확인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DE5E0-D187-4464-BF43-CF842E62652D}"/>
              </a:ext>
            </a:extLst>
          </p:cNvPr>
          <p:cNvSpPr txBox="1"/>
          <p:nvPr/>
        </p:nvSpPr>
        <p:spPr>
          <a:xfrm>
            <a:off x="5939037" y="5361789"/>
            <a:ext cx="24989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입원 중 기록 확인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ADABE3-1607-4FAC-867D-D0F131595E14}"/>
              </a:ext>
            </a:extLst>
          </p:cNvPr>
          <p:cNvSpPr txBox="1"/>
          <p:nvPr/>
        </p:nvSpPr>
        <p:spPr>
          <a:xfrm>
            <a:off x="1753711" y="2986616"/>
            <a:ext cx="264726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SMS </a:t>
            </a:r>
            <a:r>
              <a:rPr lang="ko-KR" altLang="en-US" sz="20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전송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DBD3B6-14E1-4C36-801F-F6A1B95C1F29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6BBD0A-F917-412D-9CE5-FC2B7EFA75BE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B5B572-5044-4A3D-8261-B1087BE33761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161066-6DAF-448B-8E00-FBB6B7F2BDF7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EDAEB1-2041-4450-AA50-714668B4FC86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4FDB887-EC82-4928-8A31-A1210B7C3573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2CD6DEF-D3B1-4210-86FE-4906F57B0738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FF4C04B-08E2-4360-AF56-A0345A373213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25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2" grpId="0"/>
      <p:bldP spid="63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15FA2E19-64D7-49FA-9896-0265122E6F79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61" name="모서리가 둥근 직사각형 26">
              <a:extLst>
                <a:ext uri="{FF2B5EF4-FFF2-40B4-BE49-F238E27FC236}">
                  <a16:creationId xmlns:a16="http://schemas.microsoft.com/office/drawing/2014/main" id="{DA20D214-02E5-41E2-B94F-D44F2955AC1C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35">
              <a:extLst>
                <a:ext uri="{FF2B5EF4-FFF2-40B4-BE49-F238E27FC236}">
                  <a16:creationId xmlns:a16="http://schemas.microsoft.com/office/drawing/2014/main" id="{CC28A0E8-4858-41D7-A243-52948E533061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68EAEEB-00BA-464F-9E08-D1FE9EF9F672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환자 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2A5EF6-D0DC-423C-A689-692D0BEF6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4" r="1136" b="3968"/>
          <a:stretch/>
        </p:blipFill>
        <p:spPr>
          <a:xfrm>
            <a:off x="0" y="-1"/>
            <a:ext cx="12204298" cy="6858001"/>
          </a:xfrm>
          <a:prstGeom prst="rect">
            <a:avLst/>
          </a:prstGeom>
          <a:effectLst/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ECC0EC9-81BD-414D-AA68-8D36A2D1F604}"/>
              </a:ext>
            </a:extLst>
          </p:cNvPr>
          <p:cNvSpPr/>
          <p:nvPr/>
        </p:nvSpPr>
        <p:spPr>
          <a:xfrm>
            <a:off x="1699492" y="588836"/>
            <a:ext cx="803564" cy="434111"/>
          </a:xfrm>
          <a:prstGeom prst="donut">
            <a:avLst>
              <a:gd name="adj" fmla="val 8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5E09017-384A-4F55-A5A9-DA2B9B6C3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2" t="14943" r="40758" b="37608"/>
          <a:stretch/>
        </p:blipFill>
        <p:spPr>
          <a:xfrm>
            <a:off x="1480058" y="1842943"/>
            <a:ext cx="5791201" cy="3172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원형: 비어 있음 43">
            <a:extLst>
              <a:ext uri="{FF2B5EF4-FFF2-40B4-BE49-F238E27FC236}">
                <a16:creationId xmlns:a16="http://schemas.microsoft.com/office/drawing/2014/main" id="{898A9244-BC02-41DB-8988-48C9841A3E44}"/>
              </a:ext>
            </a:extLst>
          </p:cNvPr>
          <p:cNvSpPr/>
          <p:nvPr/>
        </p:nvSpPr>
        <p:spPr>
          <a:xfrm>
            <a:off x="8495488" y="2987979"/>
            <a:ext cx="803564" cy="434111"/>
          </a:xfrm>
          <a:prstGeom prst="donut">
            <a:avLst>
              <a:gd name="adj" fmla="val 8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A7BC21-7C13-40D7-BBEE-1B00B650F8B7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689390-E653-4372-AA63-ABBC43121605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1DC81C-B960-40E4-9E04-1CC08298900F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8071BB-3466-4F00-8316-A5687AE86E92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29717-4EC0-4B86-AB43-9F8B58B24078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2EB5F7-F463-490F-ADBE-AEBC3B61B019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9BE776-03F0-4926-A5EF-84337DF848E3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CA76CD-2CC6-40A3-BB45-955F9F22F5AE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54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15FA2E19-64D7-49FA-9896-0265122E6F79}"/>
              </a:ext>
            </a:extLst>
          </p:cNvPr>
          <p:cNvGrpSpPr/>
          <p:nvPr/>
        </p:nvGrpSpPr>
        <p:grpSpPr>
          <a:xfrm>
            <a:off x="1166022" y="327900"/>
            <a:ext cx="2068091" cy="740240"/>
            <a:chOff x="323527" y="289570"/>
            <a:chExt cx="1921261" cy="504056"/>
          </a:xfrm>
        </p:grpSpPr>
        <p:sp>
          <p:nvSpPr>
            <p:cNvPr id="61" name="모서리가 둥근 직사각형 26">
              <a:extLst>
                <a:ext uri="{FF2B5EF4-FFF2-40B4-BE49-F238E27FC236}">
                  <a16:creationId xmlns:a16="http://schemas.microsoft.com/office/drawing/2014/main" id="{DA20D214-02E5-41E2-B94F-D44F2955AC1C}"/>
                </a:ext>
              </a:extLst>
            </p:cNvPr>
            <p:cNvSpPr/>
            <p:nvPr/>
          </p:nvSpPr>
          <p:spPr>
            <a:xfrm>
              <a:off x="323527" y="289570"/>
              <a:ext cx="1921261" cy="504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35">
              <a:extLst>
                <a:ext uri="{FF2B5EF4-FFF2-40B4-BE49-F238E27FC236}">
                  <a16:creationId xmlns:a16="http://schemas.microsoft.com/office/drawing/2014/main" id="{CC28A0E8-4858-41D7-A243-52948E533061}"/>
                </a:ext>
              </a:extLst>
            </p:cNvPr>
            <p:cNvSpPr/>
            <p:nvPr/>
          </p:nvSpPr>
          <p:spPr>
            <a:xfrm>
              <a:off x="398862" y="351117"/>
              <a:ext cx="1770591" cy="380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68EAEEB-00BA-464F-9E08-D1FE9EF9F672}"/>
              </a:ext>
            </a:extLst>
          </p:cNvPr>
          <p:cNvSpPr txBox="1"/>
          <p:nvPr/>
        </p:nvSpPr>
        <p:spPr>
          <a:xfrm>
            <a:off x="1241357" y="513354"/>
            <a:ext cx="1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60" dirty="0">
                <a:solidFill>
                  <a:schemeClr val="bg1">
                    <a:alpha val="80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환자 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52301-667B-4FC3-BC3F-BB6E27AE4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7" r="1136" b="24334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A1A8C7-A407-43C9-A639-F7C6F13270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28" r="1136" b="15140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62DBD1-D17E-4673-BF51-65815C56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82686"/>
            <a:ext cx="2990994" cy="5317323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2F96C086-6782-4458-BDDB-46ACFF497B91}"/>
              </a:ext>
            </a:extLst>
          </p:cNvPr>
          <p:cNvSpPr/>
          <p:nvPr/>
        </p:nvSpPr>
        <p:spPr>
          <a:xfrm>
            <a:off x="9180945" y="2890982"/>
            <a:ext cx="1265382" cy="465699"/>
          </a:xfrm>
          <a:prstGeom prst="donut">
            <a:avLst>
              <a:gd name="adj" fmla="val 8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D19807C0-C18A-4929-AC1A-287D6F53F379}"/>
              </a:ext>
            </a:extLst>
          </p:cNvPr>
          <p:cNvSpPr/>
          <p:nvPr/>
        </p:nvSpPr>
        <p:spPr>
          <a:xfrm>
            <a:off x="3237829" y="2316940"/>
            <a:ext cx="1265382" cy="465699"/>
          </a:xfrm>
          <a:prstGeom prst="donut">
            <a:avLst>
              <a:gd name="adj" fmla="val 8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62A2EA-7135-4782-86C5-0D8CFB7A61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909" t="7882" r="-1"/>
          <a:stretch/>
        </p:blipFill>
        <p:spPr>
          <a:xfrm>
            <a:off x="4400135" y="882685"/>
            <a:ext cx="7791865" cy="53888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C86D90-2714-42C8-9CFE-8CD3E53C2C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42" t="15082" r="31288" b="39444"/>
          <a:stretch/>
        </p:blipFill>
        <p:spPr>
          <a:xfrm>
            <a:off x="3295794" y="1614511"/>
            <a:ext cx="5791200" cy="3184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C5B259-4C99-4E5E-BC30-D7EBE5C7D6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86" t="16904" r="61400" b="71810"/>
          <a:stretch/>
        </p:blipFill>
        <p:spPr>
          <a:xfrm>
            <a:off x="4929672" y="4084814"/>
            <a:ext cx="5936805" cy="1360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D228B6-C9F6-46C4-9DED-BEEAC84F7AA1}"/>
              </a:ext>
            </a:extLst>
          </p:cNvPr>
          <p:cNvSpPr/>
          <p:nvPr/>
        </p:nvSpPr>
        <p:spPr>
          <a:xfrm>
            <a:off x="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로그인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D59AB5-2C08-41B6-92F0-FE9BE2810963}"/>
              </a:ext>
            </a:extLst>
          </p:cNvPr>
          <p:cNvSpPr/>
          <p:nvPr/>
        </p:nvSpPr>
        <p:spPr>
          <a:xfrm>
            <a:off x="152872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1"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환자관리</a:t>
            </a:r>
            <a:endParaRPr lang="en-US" altLang="ko-KR" sz="1400" b="1" spc="-60" dirty="0">
              <a:solidFill>
                <a:schemeClr val="bg1"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40E7D8-2F09-438F-9310-6B114A5D30C5}"/>
              </a:ext>
            </a:extLst>
          </p:cNvPr>
          <p:cNvSpPr/>
          <p:nvPr/>
        </p:nvSpPr>
        <p:spPr>
          <a:xfrm>
            <a:off x="305743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 퇴원 관리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EEBBB0-E29A-434C-A23E-C19059CDA0E3}"/>
              </a:ext>
            </a:extLst>
          </p:cNvPr>
          <p:cNvSpPr/>
          <p:nvPr/>
        </p:nvSpPr>
        <p:spPr>
          <a:xfrm>
            <a:off x="4567281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진료접수</a:t>
            </a:r>
            <a:r>
              <a:rPr lang="en-US" altLang="ko-KR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작성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A1687-838D-41C4-8405-ED572635A5CD}"/>
              </a:ext>
            </a:extLst>
          </p:cNvPr>
          <p:cNvSpPr/>
          <p:nvPr/>
        </p:nvSpPr>
        <p:spPr>
          <a:xfrm>
            <a:off x="609600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병실정보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97F0FA-F5F2-4743-90FB-091AD90C5236}"/>
              </a:ext>
            </a:extLst>
          </p:cNvPr>
          <p:cNvSpPr/>
          <p:nvPr/>
        </p:nvSpPr>
        <p:spPr>
          <a:xfrm>
            <a:off x="7624719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 모니터링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B0BFC4-BD13-40F7-856B-5E9112F11EA6}"/>
              </a:ext>
            </a:extLst>
          </p:cNvPr>
          <p:cNvSpPr/>
          <p:nvPr/>
        </p:nvSpPr>
        <p:spPr>
          <a:xfrm>
            <a:off x="9153438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수술실 예약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0EA663-574A-4327-AC4A-3A827830B75C}"/>
              </a:ext>
            </a:extLst>
          </p:cNvPr>
          <p:cNvSpPr/>
          <p:nvPr/>
        </p:nvSpPr>
        <p:spPr>
          <a:xfrm>
            <a:off x="10663280" y="6530100"/>
            <a:ext cx="1528719" cy="3279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ko-KR" altLang="en-US" sz="1400" b="1" spc="-60" dirty="0">
                <a:solidFill>
                  <a:schemeClr val="bg2">
                    <a:lumMod val="50000"/>
                    <a:alpha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최고관리자</a:t>
            </a:r>
            <a:endParaRPr lang="en-US" altLang="ko-KR" sz="1400" b="1" spc="-60" dirty="0">
              <a:solidFill>
                <a:schemeClr val="bg2">
                  <a:lumMod val="50000"/>
                  <a:alpha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43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818</Words>
  <Application>Microsoft Office PowerPoint</Application>
  <PresentationFormat>와이드스크린</PresentationFormat>
  <Paragraphs>326</Paragraphs>
  <Slides>30</Slides>
  <Notes>29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나눔고딕 ExtraBold</vt:lpstr>
      <vt:lpstr>나눔바른고딕 UltraLight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윤성재</dc:creator>
  <cp:lastModifiedBy>윤성재</cp:lastModifiedBy>
  <cp:revision>47</cp:revision>
  <dcterms:created xsi:type="dcterms:W3CDTF">2018-07-11T04:27:48Z</dcterms:created>
  <dcterms:modified xsi:type="dcterms:W3CDTF">2018-07-11T17:47:23Z</dcterms:modified>
</cp:coreProperties>
</file>